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7" r:id="rId1"/>
  </p:sldMasterIdLst>
  <p:notesMasterIdLst>
    <p:notesMasterId r:id="rId42"/>
  </p:notesMasterIdLst>
  <p:handoutMasterIdLst>
    <p:handoutMasterId r:id="rId43"/>
  </p:handoutMasterIdLst>
  <p:sldIdLst>
    <p:sldId id="548" r:id="rId2"/>
    <p:sldId id="549" r:id="rId3"/>
    <p:sldId id="551" r:id="rId4"/>
    <p:sldId id="622" r:id="rId5"/>
    <p:sldId id="671" r:id="rId6"/>
    <p:sldId id="623" r:id="rId7"/>
    <p:sldId id="648" r:id="rId8"/>
    <p:sldId id="672" r:id="rId9"/>
    <p:sldId id="554" r:id="rId10"/>
    <p:sldId id="666" r:id="rId11"/>
    <p:sldId id="629" r:id="rId12"/>
    <p:sldId id="634" r:id="rId13"/>
    <p:sldId id="624" r:id="rId14"/>
    <p:sldId id="630" r:id="rId15"/>
    <p:sldId id="557" r:id="rId16"/>
    <p:sldId id="674" r:id="rId17"/>
    <p:sldId id="673" r:id="rId18"/>
    <p:sldId id="572" r:id="rId19"/>
    <p:sldId id="640" r:id="rId20"/>
    <p:sldId id="667" r:id="rId21"/>
    <p:sldId id="567" r:id="rId22"/>
    <p:sldId id="647" r:id="rId23"/>
    <p:sldId id="569" r:id="rId24"/>
    <p:sldId id="668" r:id="rId25"/>
    <p:sldId id="638" r:id="rId26"/>
    <p:sldId id="646" r:id="rId27"/>
    <p:sldId id="637" r:id="rId28"/>
    <p:sldId id="633" r:id="rId29"/>
    <p:sldId id="676" r:id="rId30"/>
    <p:sldId id="560" r:id="rId31"/>
    <p:sldId id="656" r:id="rId32"/>
    <p:sldId id="675" r:id="rId33"/>
    <p:sldId id="562" r:id="rId34"/>
    <p:sldId id="669" r:id="rId35"/>
    <p:sldId id="644" r:id="rId36"/>
    <p:sldId id="645" r:id="rId37"/>
    <p:sldId id="571" r:id="rId38"/>
    <p:sldId id="670" r:id="rId39"/>
    <p:sldId id="651" r:id="rId40"/>
    <p:sldId id="564" r:id="rId41"/>
  </p:sldIdLst>
  <p:sldSz cx="9144000" cy="6858000" type="screen4x3"/>
  <p:notesSz cx="7300913" cy="95869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0">
          <p15:clr>
            <a:srgbClr val="A4A3A4"/>
          </p15:clr>
        </p15:guide>
        <p15:guide id="2" pos="229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040000"/>
    <a:srgbClr val="0000FF"/>
    <a:srgbClr val="E42904"/>
    <a:srgbClr val="A71E03"/>
    <a:srgbClr val="CCFF33"/>
    <a:srgbClr val="FFFF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8" autoAdjust="0"/>
    <p:restoredTop sz="94694" autoAdjust="0"/>
  </p:normalViewPr>
  <p:slideViewPr>
    <p:cSldViewPr>
      <p:cViewPr varScale="1">
        <p:scale>
          <a:sx n="121" d="100"/>
          <a:sy n="121" d="100"/>
        </p:scale>
        <p:origin x="20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70" y="-78"/>
      </p:cViewPr>
      <p:guideLst>
        <p:guide orient="horz" pos="3020"/>
        <p:guide pos="229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90488"/>
            <a:ext cx="84772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269038" y="90488"/>
            <a:ext cx="103187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904038" y="9290050"/>
            <a:ext cx="396875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46CD405C-C2A1-4975-AA56-B62CD9F395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09538"/>
            <a:ext cx="84772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229350" y="109538"/>
            <a:ext cx="1031875" cy="2968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738188"/>
            <a:ext cx="4818063" cy="3613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0" y="6091238"/>
            <a:ext cx="2655888" cy="12334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90050"/>
            <a:ext cx="774700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l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864350" y="9290050"/>
            <a:ext cx="396875" cy="296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7161" tIns="48581" rIns="97161" bIns="48581" numCol="1" anchor="b" anchorCtr="0" compatLnSpc="1">
            <a:prstTxWarp prst="textNoShape">
              <a:avLst/>
            </a:prstTxWarp>
            <a:spAutoFit/>
          </a:bodyPr>
          <a:lstStyle>
            <a:lvl1pPr algn="r" defTabSz="965200" eaLnBrk="0" hangingPunct="0">
              <a:spcBef>
                <a:spcPct val="20000"/>
              </a:spcBef>
              <a:defRPr sz="1300">
                <a:solidFill>
                  <a:srgbClr val="FFFF66"/>
                </a:solidFill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fld id="{CCF75926-0B79-435A-B105-E46B352D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710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94CD4E-BB1C-4202-8682-8DF7F5D22380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2063" y="738188"/>
            <a:ext cx="4818062" cy="3613150"/>
          </a:xfrm>
          <a:ln/>
        </p:spPr>
      </p:sp>
      <p:sp>
        <p:nvSpPr>
          <p:cNvPr id="586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6570663"/>
            <a:ext cx="1203325" cy="274637"/>
          </a:xfrm>
        </p:spPr>
        <p:txBody>
          <a:bodyPr wrap="square" lIns="96491" tIns="48245" rIns="96491" bIns="48245" anchor="t"/>
          <a:lstStyle/>
          <a:p>
            <a:pPr>
              <a:defRPr/>
            </a:pPr>
            <a:endParaRPr lang="en-GB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52550" y="3913188"/>
            <a:ext cx="6438900" cy="1693862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695325" y="2298700"/>
            <a:ext cx="7753350" cy="11303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1475" y="93663"/>
            <a:ext cx="2141538" cy="623093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2100" y="93663"/>
            <a:ext cx="6276975" cy="62309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59313" y="1035050"/>
            <a:ext cx="4203700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59313" y="3756025"/>
            <a:ext cx="4203700" cy="2568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35050"/>
            <a:ext cx="4202113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9313" y="1035050"/>
            <a:ext cx="4203700" cy="5289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2667000" y="6400800"/>
            <a:ext cx="4267200" cy="304800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defRPr>
                <a:ea typeface="ＭＳ Ｐゴシック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Version 2010-2011</a:t>
            </a:r>
            <a:r>
              <a:rPr lang="en-GB"/>
              <a:t>                       </a:t>
            </a:r>
            <a:r>
              <a:rPr lang="en-US"/>
              <a:t>Topic 2: Microphone Array Processing 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>
                <a:gamma/>
                <a:tint val="69804"/>
                <a:invGamma/>
              </a:schemeClr>
            </a:gs>
            <a:gs pos="100000">
              <a:schemeClr val="tx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035050"/>
            <a:ext cx="8558213" cy="528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93663"/>
            <a:ext cx="854710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652292" name="Line 4"/>
          <p:cNvSpPr>
            <a:spLocks noChangeShapeType="1"/>
          </p:cNvSpPr>
          <p:nvPr/>
        </p:nvSpPr>
        <p:spPr bwMode="auto">
          <a:xfrm flipH="1">
            <a:off x="219075" y="968375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52293" name="Rectangle 5"/>
          <p:cNvSpPr>
            <a:spLocks noChangeArrowheads="1"/>
          </p:cNvSpPr>
          <p:nvPr/>
        </p:nvSpPr>
        <p:spPr bwMode="auto">
          <a:xfrm>
            <a:off x="228600" y="6400800"/>
            <a:ext cx="8088313" cy="34131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eaLnBrk="0" hangingPunct="0">
              <a:defRPr/>
            </a:pPr>
            <a:r>
              <a:rPr lang="en-US" sz="1200" b="0" dirty="0">
                <a:ea typeface="ＭＳ Ｐゴシック" charset="0"/>
                <a:cs typeface="+mn-cs"/>
              </a:rPr>
              <a:t>Digital Audio Signal Processing           Version 2023-2024            Chapter-3: </a:t>
            </a:r>
            <a:r>
              <a:rPr lang="en-US" sz="1200" b="0" baseline="0" dirty="0">
                <a:ea typeface="ＭＳ Ｐゴシック" charset="0"/>
                <a:cs typeface="+mn-cs"/>
              </a:rPr>
              <a:t>Fixed Beamforming</a:t>
            </a:r>
            <a:endParaRPr lang="en-GB" sz="1000" b="0" dirty="0">
              <a:latin typeface="Univers" charset="0"/>
              <a:ea typeface="ＭＳ Ｐゴシック" charset="0"/>
              <a:cs typeface="+mn-cs"/>
            </a:endParaRPr>
          </a:p>
        </p:txBody>
      </p:sp>
      <p:sp>
        <p:nvSpPr>
          <p:cNvPr id="652295" name="Rectangle 7"/>
          <p:cNvSpPr>
            <a:spLocks noChangeArrowheads="1"/>
          </p:cNvSpPr>
          <p:nvPr/>
        </p:nvSpPr>
        <p:spPr bwMode="auto">
          <a:xfrm>
            <a:off x="7034213" y="6400800"/>
            <a:ext cx="1828800" cy="3381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 anchor="ctr"/>
          <a:lstStyle/>
          <a:p>
            <a:pPr algn="r" eaLnBrk="0" hangingPunct="0">
              <a:defRPr/>
            </a:pPr>
            <a:r>
              <a:rPr lang="en-GB" sz="1200" b="0" dirty="0">
                <a:solidFill>
                  <a:srgbClr val="CCFF33"/>
                </a:solidFill>
                <a:ea typeface="ＭＳ Ｐゴシック" charset="0"/>
                <a:cs typeface="+mn-cs"/>
              </a:rPr>
              <a:t> </a:t>
            </a:r>
            <a:fld id="{09D2D681-76C6-4256-B486-A8DC15741489}" type="slidenum">
              <a:rPr lang="en-GB" sz="1200" b="0" smtClean="0">
                <a:ea typeface="ＭＳ Ｐゴシック" charset="0"/>
                <a:cs typeface="+mn-cs"/>
              </a:rPr>
              <a:pPr algn="r" eaLnBrk="0" hangingPunct="0">
                <a:defRPr/>
              </a:pPr>
              <a:t>‹#›</a:t>
            </a:fld>
            <a:r>
              <a:rPr lang="en-GB" sz="1200" b="0" dirty="0">
                <a:ea typeface="ＭＳ Ｐゴシック" charset="0"/>
                <a:cs typeface="+mn-cs"/>
              </a:rPr>
              <a:t>/40</a:t>
            </a:r>
          </a:p>
        </p:txBody>
      </p:sp>
      <p:sp>
        <p:nvSpPr>
          <p:cNvPr id="652296" name="Line 8"/>
          <p:cNvSpPr>
            <a:spLocks noChangeShapeType="1"/>
          </p:cNvSpPr>
          <p:nvPr/>
        </p:nvSpPr>
        <p:spPr bwMode="auto">
          <a:xfrm flipH="1">
            <a:off x="228600" y="6324600"/>
            <a:ext cx="870585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  <p:sldLayoutId id="2147483723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hf sldNum="0" hdr="0" dt="0"/>
  <p:txStyles>
    <p:titleStyle>
      <a:lvl1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ＭＳ Ｐゴシック" charset="0"/>
        </a:defRPr>
      </a:lvl1pPr>
      <a:lvl2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ctr" defTabSz="762000" rtl="0" eaLnBrk="0" fontAlgn="base" hangingPunct="0">
        <a:lnSpc>
          <a:spcPct val="75000"/>
        </a:lnSpc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 b="1">
          <a:solidFill>
            <a:schemeClr val="bg1"/>
          </a:solidFill>
          <a:latin typeface="+mn-lt"/>
          <a:ea typeface="+mn-ea"/>
          <a:cs typeface="ＭＳ Ｐゴシック" charset="0"/>
        </a:defRPr>
      </a:lvl1pPr>
      <a:lvl2pPr marL="742950" indent="-28575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bg1"/>
          </a:solidFill>
          <a:latin typeface="+mn-lt"/>
          <a:ea typeface="+mn-ea"/>
          <a:cs typeface="ＭＳ Ｐゴシック"/>
        </a:defRPr>
      </a:lvl2pPr>
      <a:lvl3pPr marL="1143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ＭＳ Ｐゴシック"/>
        </a:defRPr>
      </a:lvl3pPr>
      <a:lvl4pPr marL="1600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bg1"/>
          </a:solidFill>
          <a:latin typeface="+mn-lt"/>
          <a:ea typeface="+mn-ea"/>
          <a:cs typeface="ＭＳ Ｐゴシック"/>
        </a:defRPr>
      </a:lvl4pPr>
      <a:lvl5pPr marL="20574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  <a:cs typeface="ＭＳ Ｐゴシック"/>
        </a:defRPr>
      </a:lvl5pPr>
      <a:lvl6pPr marL="25146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6pPr>
      <a:lvl7pPr marL="29718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7pPr>
      <a:lvl8pPr marL="34290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8pPr>
      <a:lvl9pPr marL="3886200" indent="-228600" algn="l" defTabSz="762000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1.bin"/><Relationship Id="rId3" Type="http://schemas.openxmlformats.org/officeDocument/2006/relationships/image" Target="../media/image25.wmf"/><Relationship Id="rId7" Type="http://schemas.openxmlformats.org/officeDocument/2006/relationships/image" Target="../media/image27.wmf"/><Relationship Id="rId2" Type="http://schemas.openxmlformats.org/officeDocument/2006/relationships/oleObject" Target="../embeddings/oleObject3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40.bin"/><Relationship Id="rId5" Type="http://schemas.openxmlformats.org/officeDocument/2006/relationships/image" Target="../media/image26.wmf"/><Relationship Id="rId4" Type="http://schemas.openxmlformats.org/officeDocument/2006/relationships/oleObject" Target="../embeddings/oleObject39.bin"/><Relationship Id="rId9" Type="http://schemas.openxmlformats.org/officeDocument/2006/relationships/image" Target="../media/image2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2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32.wmf"/><Relationship Id="rId7" Type="http://schemas.openxmlformats.org/officeDocument/2006/relationships/oleObject" Target="../embeddings/oleObject47.bin"/><Relationship Id="rId2" Type="http://schemas.openxmlformats.org/officeDocument/2006/relationships/oleObject" Target="../embeddings/oleObject45.bin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jpg"/><Relationship Id="rId5" Type="http://schemas.openxmlformats.org/officeDocument/2006/relationships/image" Target="../media/image33.wmf"/><Relationship Id="rId4" Type="http://schemas.openxmlformats.org/officeDocument/2006/relationships/oleObject" Target="../embeddings/oleObject46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34.wmf"/><Relationship Id="rId7" Type="http://schemas.openxmlformats.org/officeDocument/2006/relationships/image" Target="../media/image36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13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38.wmf"/><Relationship Id="rId5" Type="http://schemas.openxmlformats.org/officeDocument/2006/relationships/image" Target="../media/image35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39.wmf"/><Relationship Id="rId2" Type="http://schemas.openxmlformats.org/officeDocument/2006/relationships/oleObject" Target="../embeddings/oleObject54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41.wmf"/><Relationship Id="rId4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3" Type="http://schemas.openxmlformats.org/officeDocument/2006/relationships/image" Target="../media/image42.wmf"/><Relationship Id="rId7" Type="http://schemas.openxmlformats.org/officeDocument/2006/relationships/image" Target="../media/image40.wmf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59.bin"/><Relationship Id="rId11" Type="http://schemas.openxmlformats.org/officeDocument/2006/relationships/image" Target="../media/image39.wmf"/><Relationship Id="rId5" Type="http://schemas.openxmlformats.org/officeDocument/2006/relationships/image" Target="../media/image43.wmf"/><Relationship Id="rId10" Type="http://schemas.openxmlformats.org/officeDocument/2006/relationships/oleObject" Target="../embeddings/oleObject61.bin"/><Relationship Id="rId4" Type="http://schemas.openxmlformats.org/officeDocument/2006/relationships/oleObject" Target="../embeddings/oleObject58.bin"/><Relationship Id="rId9" Type="http://schemas.openxmlformats.org/officeDocument/2006/relationships/image" Target="../media/image41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5.bin"/><Relationship Id="rId3" Type="http://schemas.openxmlformats.org/officeDocument/2006/relationships/image" Target="../media/image44.wmf"/><Relationship Id="rId7" Type="http://schemas.openxmlformats.org/officeDocument/2006/relationships/image" Target="../media/image46.wmf"/><Relationship Id="rId2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45.wmf"/><Relationship Id="rId4" Type="http://schemas.openxmlformats.org/officeDocument/2006/relationships/oleObject" Target="../embeddings/oleObject63.bin"/><Relationship Id="rId9" Type="http://schemas.openxmlformats.org/officeDocument/2006/relationships/image" Target="../media/image47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oleObject" Target="../embeddings/oleObject6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wmf"/><Relationship Id="rId4" Type="http://schemas.openxmlformats.org/officeDocument/2006/relationships/oleObject" Target="../embeddings/oleObject6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image" Target="../media/image50.wmf"/><Relationship Id="rId7" Type="http://schemas.openxmlformats.org/officeDocument/2006/relationships/image" Target="../media/image52.wmf"/><Relationship Id="rId2" Type="http://schemas.openxmlformats.org/officeDocument/2006/relationships/oleObject" Target="../embeddings/oleObject68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54.wmf"/><Relationship Id="rId5" Type="http://schemas.openxmlformats.org/officeDocument/2006/relationships/image" Target="../media/image51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53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7" Type="http://schemas.openxmlformats.org/officeDocument/2006/relationships/image" Target="../media/image56.wmf"/><Relationship Id="rId2" Type="http://schemas.openxmlformats.org/officeDocument/2006/relationships/oleObject" Target="../embeddings/oleObject73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74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0.bin"/><Relationship Id="rId3" Type="http://schemas.openxmlformats.org/officeDocument/2006/relationships/image" Target="../media/image58.wmf"/><Relationship Id="rId7" Type="http://schemas.openxmlformats.org/officeDocument/2006/relationships/image" Target="../media/image60.wmf"/><Relationship Id="rId2" Type="http://schemas.openxmlformats.org/officeDocument/2006/relationships/oleObject" Target="../embeddings/oleObject77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59.wmf"/><Relationship Id="rId4" Type="http://schemas.openxmlformats.org/officeDocument/2006/relationships/oleObject" Target="../embeddings/oleObject78.bin"/><Relationship Id="rId9" Type="http://schemas.openxmlformats.org/officeDocument/2006/relationships/image" Target="../media/image61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4.bin"/><Relationship Id="rId13" Type="http://schemas.openxmlformats.org/officeDocument/2006/relationships/image" Target="../media/image67.wmf"/><Relationship Id="rId3" Type="http://schemas.openxmlformats.org/officeDocument/2006/relationships/image" Target="../media/image62.wmf"/><Relationship Id="rId7" Type="http://schemas.openxmlformats.org/officeDocument/2006/relationships/image" Target="../media/image64.wmf"/><Relationship Id="rId12" Type="http://schemas.openxmlformats.org/officeDocument/2006/relationships/oleObject" Target="../embeddings/oleObject86.bin"/><Relationship Id="rId2" Type="http://schemas.openxmlformats.org/officeDocument/2006/relationships/oleObject" Target="../embeddings/oleObject8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83.bin"/><Relationship Id="rId11" Type="http://schemas.openxmlformats.org/officeDocument/2006/relationships/image" Target="../media/image66.emf"/><Relationship Id="rId5" Type="http://schemas.openxmlformats.org/officeDocument/2006/relationships/image" Target="../media/image63.wmf"/><Relationship Id="rId15" Type="http://schemas.openxmlformats.org/officeDocument/2006/relationships/image" Target="../media/image68.wmf"/><Relationship Id="rId10" Type="http://schemas.openxmlformats.org/officeDocument/2006/relationships/oleObject" Target="../embeddings/oleObject85.bin"/><Relationship Id="rId4" Type="http://schemas.openxmlformats.org/officeDocument/2006/relationships/oleObject" Target="../embeddings/oleObject82.bin"/><Relationship Id="rId9" Type="http://schemas.openxmlformats.org/officeDocument/2006/relationships/image" Target="../media/image65.wmf"/><Relationship Id="rId14" Type="http://schemas.openxmlformats.org/officeDocument/2006/relationships/oleObject" Target="../embeddings/oleObject87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oleObject" Target="../embeddings/oleObject88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0.wmf"/><Relationship Id="rId4" Type="http://schemas.openxmlformats.org/officeDocument/2006/relationships/oleObject" Target="../embeddings/oleObject8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wmf"/><Relationship Id="rId5" Type="http://schemas.openxmlformats.org/officeDocument/2006/relationships/oleObject" Target="../embeddings/oleObject91.bin"/><Relationship Id="rId4" Type="http://schemas.openxmlformats.org/officeDocument/2006/relationships/image" Target="../media/image72.wmf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5.bin"/><Relationship Id="rId3" Type="http://schemas.openxmlformats.org/officeDocument/2006/relationships/oleObject" Target="../embeddings/oleObject93.bin"/><Relationship Id="rId7" Type="http://schemas.openxmlformats.org/officeDocument/2006/relationships/image" Target="../media/image73.wmf"/><Relationship Id="rId2" Type="http://schemas.openxmlformats.org/officeDocument/2006/relationships/image" Target="../media/image71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4.bin"/><Relationship Id="rId5" Type="http://schemas.openxmlformats.org/officeDocument/2006/relationships/image" Target="../media/image75.wmf"/><Relationship Id="rId4" Type="http://schemas.openxmlformats.org/officeDocument/2006/relationships/image" Target="../media/image72.wmf"/><Relationship Id="rId9" Type="http://schemas.openxmlformats.org/officeDocument/2006/relationships/image" Target="../media/image7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6.bin"/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77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oleObject" Target="../embeddings/oleObject98.bin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2" Type="http://schemas.openxmlformats.org/officeDocument/2006/relationships/oleObject" Target="../embeddings/oleObject99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5" Type="http://schemas.openxmlformats.org/officeDocument/2006/relationships/image" Target="../media/image81.wmf"/><Relationship Id="rId4" Type="http://schemas.openxmlformats.org/officeDocument/2006/relationships/oleObject" Target="../embeddings/oleObject100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wmf"/><Relationship Id="rId2" Type="http://schemas.openxmlformats.org/officeDocument/2006/relationships/oleObject" Target="../embeddings/oleObject101.bin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5.bin"/><Relationship Id="rId3" Type="http://schemas.openxmlformats.org/officeDocument/2006/relationships/image" Target="../media/image84.wmf"/><Relationship Id="rId7" Type="http://schemas.openxmlformats.org/officeDocument/2006/relationships/image" Target="../media/image86.wmf"/><Relationship Id="rId2" Type="http://schemas.openxmlformats.org/officeDocument/2006/relationships/oleObject" Target="../embeddings/oleObject102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04.bin"/><Relationship Id="rId11" Type="http://schemas.openxmlformats.org/officeDocument/2006/relationships/image" Target="../media/image88.emf"/><Relationship Id="rId5" Type="http://schemas.openxmlformats.org/officeDocument/2006/relationships/image" Target="../media/image85.wmf"/><Relationship Id="rId10" Type="http://schemas.openxmlformats.org/officeDocument/2006/relationships/oleObject" Target="../embeddings/oleObject106.bin"/><Relationship Id="rId4" Type="http://schemas.openxmlformats.org/officeDocument/2006/relationships/oleObject" Target="../embeddings/oleObject103.bin"/><Relationship Id="rId9" Type="http://schemas.openxmlformats.org/officeDocument/2006/relationships/image" Target="../media/image87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wmf"/><Relationship Id="rId2" Type="http://schemas.openxmlformats.org/officeDocument/2006/relationships/image" Target="../media/image8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2.wmf"/><Relationship Id="rId4" Type="http://schemas.openxmlformats.org/officeDocument/2006/relationships/image" Target="../media/image91.w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image" Target="../media/image93.wmf"/><Relationship Id="rId7" Type="http://schemas.openxmlformats.org/officeDocument/2006/relationships/image" Target="../media/image95.wmf"/><Relationship Id="rId12" Type="http://schemas.openxmlformats.org/officeDocument/2006/relationships/image" Target="../media/image98.png"/><Relationship Id="rId2" Type="http://schemas.openxmlformats.org/officeDocument/2006/relationships/oleObject" Target="../embeddings/oleObject10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09.bin"/><Relationship Id="rId11" Type="http://schemas.openxmlformats.org/officeDocument/2006/relationships/image" Target="../media/image97.e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111.bin"/><Relationship Id="rId4" Type="http://schemas.openxmlformats.org/officeDocument/2006/relationships/oleObject" Target="../embeddings/oleObject108.bin"/><Relationship Id="rId9" Type="http://schemas.openxmlformats.org/officeDocument/2006/relationships/image" Target="../media/image96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8" Type="http://schemas.openxmlformats.org/officeDocument/2006/relationships/image" Target="../media/image11.emf"/><Relationship Id="rId3" Type="http://schemas.openxmlformats.org/officeDocument/2006/relationships/image" Target="../media/image3.wmf"/><Relationship Id="rId21" Type="http://schemas.openxmlformats.org/officeDocument/2006/relationships/image" Target="../media/image14.jpg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2" Type="http://schemas.openxmlformats.org/officeDocument/2006/relationships/oleObject" Target="../embeddings/oleObject1.bin"/><Relationship Id="rId16" Type="http://schemas.openxmlformats.org/officeDocument/2006/relationships/image" Target="../media/image10.emf"/><Relationship Id="rId20" Type="http://schemas.openxmlformats.org/officeDocument/2006/relationships/image" Target="../media/image13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23" Type="http://schemas.openxmlformats.org/officeDocument/2006/relationships/image" Target="../media/image15.emf"/><Relationship Id="rId10" Type="http://schemas.openxmlformats.org/officeDocument/2006/relationships/image" Target="../media/image7.emf"/><Relationship Id="rId19" Type="http://schemas.openxmlformats.org/officeDocument/2006/relationships/image" Target="../media/image12.jpg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emf"/><Relationship Id="rId22" Type="http://schemas.openxmlformats.org/officeDocument/2006/relationships/oleObject" Target="../embeddings/oleObject9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7" Type="http://schemas.openxmlformats.org/officeDocument/2006/relationships/image" Target="../media/image102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wmf"/><Relationship Id="rId5" Type="http://schemas.openxmlformats.org/officeDocument/2006/relationships/oleObject" Target="../embeddings/oleObject112.bin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emf"/><Relationship Id="rId26" Type="http://schemas.openxmlformats.org/officeDocument/2006/relationships/image" Target="../media/image22.wmf"/><Relationship Id="rId3" Type="http://schemas.openxmlformats.org/officeDocument/2006/relationships/image" Target="../media/image5.emf"/><Relationship Id="rId21" Type="http://schemas.openxmlformats.org/officeDocument/2006/relationships/oleObject" Target="../embeddings/oleObject19.bin"/><Relationship Id="rId7" Type="http://schemas.openxmlformats.org/officeDocument/2006/relationships/image" Target="../media/image7.emf"/><Relationship Id="rId12" Type="http://schemas.openxmlformats.org/officeDocument/2006/relationships/image" Target="../media/image14.jpg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oleObject" Target="../embeddings/oleObject10.bin"/><Relationship Id="rId16" Type="http://schemas.openxmlformats.org/officeDocument/2006/relationships/image" Target="../media/image17.emf"/><Relationship Id="rId20" Type="http://schemas.openxmlformats.org/officeDocument/2006/relationships/image" Target="../media/image19.w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9.emf"/><Relationship Id="rId24" Type="http://schemas.openxmlformats.org/officeDocument/2006/relationships/image" Target="../media/image21.wmf"/><Relationship Id="rId5" Type="http://schemas.openxmlformats.org/officeDocument/2006/relationships/image" Target="../media/image6.emf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10" Type="http://schemas.openxmlformats.org/officeDocument/2006/relationships/oleObject" Target="../embeddings/oleObject14.bin"/><Relationship Id="rId19" Type="http://schemas.openxmlformats.org/officeDocument/2006/relationships/oleObject" Target="../embeddings/oleObject18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8.emf"/><Relationship Id="rId14" Type="http://schemas.openxmlformats.org/officeDocument/2006/relationships/image" Target="../media/image16.emf"/><Relationship Id="rId22" Type="http://schemas.openxmlformats.org/officeDocument/2006/relationships/image" Target="../media/image20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oleObject" Target="../embeddings/oleObject27.bin"/><Relationship Id="rId18" Type="http://schemas.openxmlformats.org/officeDocument/2006/relationships/image" Target="../media/image18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image" Target="../media/image14.jpg"/><Relationship Id="rId17" Type="http://schemas.openxmlformats.org/officeDocument/2006/relationships/oleObject" Target="../embeddings/oleObject29.bin"/><Relationship Id="rId2" Type="http://schemas.openxmlformats.org/officeDocument/2006/relationships/oleObject" Target="../embeddings/oleObject22.bin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8.emf"/><Relationship Id="rId14" Type="http://schemas.openxmlformats.org/officeDocument/2006/relationships/image" Target="../media/image16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oleObject" Target="../embeddings/oleObject35.bin"/><Relationship Id="rId18" Type="http://schemas.openxmlformats.org/officeDocument/2006/relationships/image" Target="../media/image18.emf"/><Relationship Id="rId3" Type="http://schemas.openxmlformats.org/officeDocument/2006/relationships/image" Target="../media/image5.emf"/><Relationship Id="rId7" Type="http://schemas.openxmlformats.org/officeDocument/2006/relationships/image" Target="../media/image7.emf"/><Relationship Id="rId12" Type="http://schemas.openxmlformats.org/officeDocument/2006/relationships/image" Target="../media/image14.jpg"/><Relationship Id="rId17" Type="http://schemas.openxmlformats.org/officeDocument/2006/relationships/oleObject" Target="../embeddings/oleObject37.bin"/><Relationship Id="rId2" Type="http://schemas.openxmlformats.org/officeDocument/2006/relationships/oleObject" Target="../embeddings/oleObject30.bin"/><Relationship Id="rId16" Type="http://schemas.openxmlformats.org/officeDocument/2006/relationships/image" Target="../media/image17.emf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9.emf"/><Relationship Id="rId5" Type="http://schemas.openxmlformats.org/officeDocument/2006/relationships/image" Target="../media/image6.emf"/><Relationship Id="rId15" Type="http://schemas.openxmlformats.org/officeDocument/2006/relationships/oleObject" Target="../embeddings/oleObject36.bin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8.emf"/><Relationship Id="rId1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7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4262438"/>
            <a:ext cx="7467600" cy="24066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Marc Moonen </a:t>
            </a:r>
          </a:p>
          <a:p>
            <a:pPr>
              <a:defRPr/>
            </a:pPr>
            <a:r>
              <a:rPr lang="en-US" sz="2400" dirty="0">
                <a:cs typeface="+mn-cs"/>
              </a:rPr>
              <a:t>Dept. E.E./ESAT-STADIUS, KU Leuven</a:t>
            </a:r>
          </a:p>
          <a:p>
            <a:pPr>
              <a:defRPr/>
            </a:pPr>
            <a:r>
              <a:rPr lang="en-US" sz="2400" dirty="0" err="1">
                <a:cs typeface="+mn-cs"/>
              </a:rPr>
              <a:t>marc.moonen@kuleuven.be</a:t>
            </a:r>
            <a:endParaRPr lang="en-US" sz="2400" dirty="0">
              <a:cs typeface="+mn-cs"/>
            </a:endParaRPr>
          </a:p>
          <a:p>
            <a:pPr>
              <a:defRPr/>
            </a:pPr>
            <a:r>
              <a:rPr lang="en-US" sz="2400" dirty="0" err="1">
                <a:cs typeface="+mn-cs"/>
              </a:rPr>
              <a:t>homes.esat.kuleuven.be</a:t>
            </a:r>
            <a:r>
              <a:rPr lang="en-US" sz="2400" dirty="0">
                <a:cs typeface="+mn-cs"/>
              </a:rPr>
              <a:t>/~</a:t>
            </a:r>
            <a:r>
              <a:rPr lang="en-US" sz="2400" dirty="0" err="1">
                <a:cs typeface="+mn-cs"/>
              </a:rPr>
              <a:t>moonen</a:t>
            </a:r>
            <a:r>
              <a:rPr lang="en-US" sz="2400" dirty="0">
                <a:cs typeface="+mn-cs"/>
              </a:rPr>
              <a:t>/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295400"/>
            <a:ext cx="88392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+mj-lt"/>
                <a:ea typeface="+mj-ea"/>
                <a:cs typeface="ＭＳ Ｐゴシック" charset="0"/>
              </a:defRPr>
            </a:lvl1pPr>
            <a:lvl2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algn="ctr" defTabSz="762000" rtl="0" eaLnBrk="0" fontAlgn="base" hangingPunct="0">
              <a:lnSpc>
                <a:spcPct val="75000"/>
              </a:lnSpc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2800" dirty="0">
                <a:cs typeface="+mj-cs"/>
              </a:rPr>
              <a:t>Digital Audio Signal Processing</a:t>
            </a:r>
            <a:br>
              <a:rPr lang="en-US" sz="2800" dirty="0">
                <a:cs typeface="+mj-cs"/>
              </a:rPr>
            </a:br>
            <a:br>
              <a:rPr lang="en-US" sz="2800" dirty="0">
                <a:cs typeface="+mj-cs"/>
              </a:rPr>
            </a:br>
            <a:r>
              <a:rPr lang="en-US" sz="6000" dirty="0"/>
              <a:t>DASP</a:t>
            </a:r>
            <a:br>
              <a:rPr lang="en-US" sz="6000" dirty="0"/>
            </a:br>
            <a:br>
              <a:rPr lang="en-US" sz="2800" dirty="0">
                <a:cs typeface="+mj-cs"/>
              </a:rPr>
            </a:br>
            <a:r>
              <a:rPr lang="en-US" sz="2800" dirty="0">
                <a:cs typeface="+mj-cs"/>
              </a:rPr>
              <a:t>Chapter-3: </a:t>
            </a:r>
          </a:p>
          <a:p>
            <a:pPr>
              <a:lnSpc>
                <a:spcPct val="100000"/>
              </a:lnSpc>
              <a:spcBef>
                <a:spcPts val="1200"/>
              </a:spcBef>
              <a:defRPr/>
            </a:pPr>
            <a:r>
              <a:rPr lang="en-US" sz="3200" dirty="0">
                <a:cs typeface="+mj-cs"/>
              </a:rPr>
              <a:t>Fixed </a:t>
            </a:r>
            <a:r>
              <a:rPr lang="en-US" sz="3200" dirty="0" err="1">
                <a:cs typeface="+mj-cs"/>
              </a:rPr>
              <a:t>Beamforming</a:t>
            </a:r>
            <a:endParaRPr lang="en-US" sz="3200" dirty="0"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Introduction &amp; </a:t>
            </a:r>
            <a:r>
              <a:rPr lang="en-US" dirty="0" err="1">
                <a:solidFill>
                  <a:schemeClr val="tx1"/>
                </a:solidFill>
                <a:cs typeface="+mn-cs"/>
              </a:rPr>
              <a:t>beamforming</a:t>
            </a:r>
            <a:r>
              <a:rPr lang="en-US" dirty="0">
                <a:solidFill>
                  <a:schemeClr val="tx1"/>
                </a:solidFill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/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Filter-and-sum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r>
              <a:rPr lang="en-US" dirty="0">
                <a:solidFill>
                  <a:schemeClr val="tx1"/>
                </a:solidFill>
              </a:rPr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Ex: Delay-and-sum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Superdirective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Directional microphones </a:t>
            </a:r>
            <a:r>
              <a:rPr lang="en-US" sz="1800" b="0" dirty="0">
                <a:solidFill>
                  <a:schemeClr val="tx1"/>
                </a:solidFill>
              </a:rPr>
              <a:t>(delay-and-subtract)</a:t>
            </a:r>
          </a:p>
        </p:txBody>
      </p:sp>
    </p:spTree>
    <p:extLst>
      <p:ext uri="{BB962C8B-B14F-4D97-AF65-F5344CB8AC3E}">
        <p14:creationId xmlns:p14="http://schemas.microsoft.com/office/powerpoint/2010/main" val="288062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1/5</a:t>
            </a:r>
            <a:endParaRPr lang="en-US" dirty="0">
              <a:cs typeface="+mj-cs"/>
            </a:endParaRP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90637"/>
            <a:ext cx="8893175" cy="5146675"/>
          </a:xfrm>
        </p:spPr>
        <p:txBody>
          <a:bodyPr/>
          <a:lstStyle/>
          <a:p>
            <a:pPr>
              <a:buFontTx/>
              <a:buNone/>
              <a:defRPr/>
            </a:pPr>
            <a:r>
              <a:rPr lang="en-US" dirty="0">
                <a:cs typeface="+mn-cs"/>
              </a:rPr>
              <a:t>Data model: source signal in far-field </a:t>
            </a:r>
            <a:r>
              <a:rPr lang="en-US" sz="1400" b="0" dirty="0">
                <a:cs typeface="+mn-cs"/>
              </a:rPr>
              <a:t>(see p.18 for near-field)</a:t>
            </a:r>
          </a:p>
          <a:p>
            <a:pPr>
              <a:defRPr/>
            </a:pPr>
            <a:r>
              <a:rPr lang="en-US" sz="2000" b="0" u="sng" dirty="0">
                <a:cs typeface="+mn-cs"/>
              </a:rPr>
              <a:t>Microphone signals</a:t>
            </a:r>
            <a:r>
              <a:rPr lang="en-US" sz="2000" b="0" dirty="0">
                <a:cs typeface="+mn-cs"/>
              </a:rPr>
              <a:t> are filtered versions of source signal </a:t>
            </a:r>
            <a:r>
              <a:rPr lang="en-US" sz="2000" b="0" i="1" dirty="0">
                <a:cs typeface="+mn-cs"/>
              </a:rPr>
              <a:t>S</a:t>
            </a:r>
            <a:r>
              <a:rPr lang="en-US" sz="2000" dirty="0">
                <a:cs typeface="+mn-cs"/>
              </a:rPr>
              <a:t>(</a:t>
            </a:r>
            <a:r>
              <a:rPr lang="en-US" sz="2000" i="1" dirty="0">
                <a:cs typeface="+mn-cs"/>
                <a:sym typeface="Symbol" charset="0"/>
              </a:rPr>
              <a:t></a:t>
            </a:r>
            <a:r>
              <a:rPr lang="en-US" sz="2000" dirty="0">
                <a:cs typeface="+mn-cs"/>
                <a:sym typeface="Symbol" charset="0"/>
              </a:rPr>
              <a:t>)</a:t>
            </a:r>
            <a:r>
              <a:rPr lang="en-US" sz="2000" b="0" dirty="0">
                <a:cs typeface="+mn-cs"/>
              </a:rPr>
              <a:t> </a:t>
            </a:r>
            <a:r>
              <a:rPr lang="en-US" sz="2000" b="0" dirty="0">
                <a:cs typeface="+mn-cs"/>
                <a:sym typeface="Symbol" charset="0"/>
              </a:rPr>
              <a:t>at angle </a:t>
            </a:r>
            <a:r>
              <a:rPr lang="en-US" sz="2000" b="0" i="1" dirty="0">
                <a:cs typeface="+mn-cs"/>
                <a:sym typeface="Symbol" charset="0"/>
              </a:rPr>
              <a:t>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br>
              <a:rPr lang="en-US" sz="2000" b="0" dirty="0">
                <a:cs typeface="+mn-cs"/>
                <a:sym typeface="Symbol" charset="0"/>
              </a:rPr>
            </a:br>
            <a:br>
              <a:rPr lang="en-US" sz="1800" b="0" dirty="0">
                <a:cs typeface="+mn-cs"/>
                <a:sym typeface="Symbol" charset="0"/>
              </a:rPr>
            </a:br>
            <a:endParaRPr lang="en-US" sz="1800" b="0" dirty="0">
              <a:cs typeface="+mn-cs"/>
              <a:sym typeface="Symbol" charset="0"/>
            </a:endParaRPr>
          </a:p>
          <a:p>
            <a:pPr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spcBef>
                <a:spcPts val="1080"/>
              </a:spcBef>
              <a:defRPr/>
            </a:pPr>
            <a:r>
              <a:rPr lang="en-US" sz="2000" b="0" u="sng" dirty="0">
                <a:cs typeface="+mn-cs"/>
                <a:sym typeface="Symbol" charset="0"/>
              </a:rPr>
              <a:t>Stack</a:t>
            </a:r>
            <a:r>
              <a:rPr lang="en-US" sz="2000" b="0" dirty="0">
                <a:cs typeface="+mn-cs"/>
                <a:sym typeface="Symbol" charset="0"/>
              </a:rPr>
              <a:t> all microphone signals (m=1..M) in a vector</a:t>
            </a:r>
            <a:r>
              <a:rPr lang="en-US" sz="1800" b="0" dirty="0">
                <a:cs typeface="+mn-cs"/>
                <a:sym typeface="Symbol" charset="0"/>
              </a:rPr>
              <a:t>  </a:t>
            </a: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  <a:sym typeface="Symbol" charset="0"/>
              </a:rPr>
              <a:t>   </a:t>
            </a: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  <a:sym typeface="Symbol" charset="0"/>
              </a:rPr>
              <a:t>    </a:t>
            </a:r>
          </a:p>
          <a:p>
            <a:pPr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  <a:sym typeface="Symbol" charset="0"/>
              </a:rPr>
              <a:t>             </a:t>
            </a:r>
            <a:r>
              <a:rPr lang="en-US" sz="2000" b="0" dirty="0">
                <a:cs typeface="+mn-cs"/>
                <a:sym typeface="Symbol" charset="0"/>
              </a:rPr>
              <a:t>d is </a:t>
            </a:r>
            <a:r>
              <a:rPr lang="en-US" sz="2000" dirty="0">
                <a:cs typeface="+mn-cs"/>
                <a:sym typeface="Symbol" charset="0"/>
              </a:rPr>
              <a:t>`steering vector</a:t>
            </a:r>
            <a:r>
              <a:rPr lang="ja-JP" altLang="en-US" sz="2000" b="0" dirty="0">
                <a:cs typeface="+mn-cs"/>
                <a:sym typeface="Symbol" charset="0"/>
              </a:rPr>
              <a:t>’</a:t>
            </a:r>
            <a:endParaRPr lang="en-US" sz="2000" b="0" dirty="0">
              <a:cs typeface="+mn-cs"/>
              <a:sym typeface="Symbol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000" b="0" u="sng" dirty="0">
                <a:cs typeface="+mn-cs"/>
                <a:sym typeface="Symbol" charset="0"/>
              </a:rPr>
              <a:t>Output signal</a:t>
            </a:r>
            <a:r>
              <a:rPr lang="en-US" sz="2000" b="0" dirty="0">
                <a:cs typeface="+mn-cs"/>
                <a:sym typeface="Symbol" charset="0"/>
              </a:rPr>
              <a:t> after `filter-and-sum</a:t>
            </a:r>
            <a:r>
              <a:rPr lang="ja-JP" altLang="en-US" sz="2000" b="0" dirty="0">
                <a:cs typeface="+mn-cs"/>
                <a:sym typeface="Symbol" charset="0"/>
              </a:rPr>
              <a:t>’</a:t>
            </a:r>
            <a:r>
              <a:rPr lang="en-US" sz="2000" b="0" dirty="0">
                <a:cs typeface="+mn-cs"/>
                <a:sym typeface="Symbol" charset="0"/>
              </a:rPr>
              <a:t> is</a:t>
            </a:r>
            <a:r>
              <a:rPr lang="en-US" sz="1800" b="0" dirty="0">
                <a:cs typeface="+mn-cs"/>
                <a:sym typeface="Symbol" charset="0"/>
              </a:rPr>
              <a:t> 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br>
              <a:rPr lang="en-US" sz="2000" b="0" dirty="0">
                <a:cs typeface="+mn-cs"/>
                <a:sym typeface="Symbol" charset="0"/>
              </a:rPr>
            </a:br>
            <a:endParaRPr lang="en-US" sz="2000" b="0" dirty="0">
              <a:cs typeface="+mn-cs"/>
              <a:sym typeface="Symbol" charset="0"/>
            </a:endParaRPr>
          </a:p>
          <a:p>
            <a:pPr>
              <a:defRPr/>
            </a:pPr>
            <a:endParaRPr lang="en-US" sz="2000" b="0" baseline="30000" dirty="0">
              <a:cs typeface="+mn-cs"/>
              <a:sym typeface="Symbol" charset="0"/>
            </a:endParaRPr>
          </a:p>
          <a:p>
            <a:pPr>
              <a:defRPr/>
            </a:pPr>
            <a:endParaRPr lang="en-US" sz="2000" b="0" baseline="30000" dirty="0">
              <a:cs typeface="+mn-cs"/>
              <a:sym typeface="Symbol" charset="0"/>
            </a:endParaRPr>
          </a:p>
          <a:p>
            <a:pPr>
              <a:defRPr/>
            </a:pPr>
            <a:endParaRPr lang="en-US" sz="20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2590" name="Object 6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4512630"/>
              </p:ext>
            </p:extLst>
          </p:nvPr>
        </p:nvGraphicFramePr>
        <p:xfrm>
          <a:off x="1187450" y="3860503"/>
          <a:ext cx="648017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76600" imgH="266700" progId="Equation.3">
                  <p:embed/>
                </p:oleObj>
              </mc:Choice>
              <mc:Fallback>
                <p:oleObj name="Equation" r:id="rId2" imgW="3276600" imgH="266700" progId="Equation.3">
                  <p:embed/>
                  <p:pic>
                    <p:nvPicPr>
                      <p:cNvPr id="0" name="Picture 6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860503"/>
                        <a:ext cx="6480175" cy="5270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1" name="Object 63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697779771"/>
              </p:ext>
            </p:extLst>
          </p:nvPr>
        </p:nvGraphicFramePr>
        <p:xfrm>
          <a:off x="1187450" y="5378921"/>
          <a:ext cx="7129463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305300" imgH="431800" progId="Equation.3">
                  <p:embed/>
                </p:oleObj>
              </mc:Choice>
              <mc:Fallback>
                <p:oleObj name="Equation" r:id="rId4" imgW="4305300" imgH="431800" progId="Equation.3">
                  <p:embed/>
                  <p:pic>
                    <p:nvPicPr>
                      <p:cNvPr id="0" name="Picture 6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5378921"/>
                        <a:ext cx="7129463" cy="714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2596" name="Group 20"/>
          <p:cNvGrpSpPr>
            <a:grpSpLocks/>
          </p:cNvGrpSpPr>
          <p:nvPr/>
        </p:nvGrpSpPr>
        <p:grpSpPr bwMode="auto">
          <a:xfrm>
            <a:off x="4427538" y="4869160"/>
            <a:ext cx="4251325" cy="881062"/>
            <a:chOff x="2711" y="3067"/>
            <a:chExt cx="2678" cy="555"/>
          </a:xfrm>
        </p:grpSpPr>
        <p:sp>
          <p:nvSpPr>
            <p:cNvPr id="566280" name="Oval 8"/>
            <p:cNvSpPr>
              <a:spLocks noChangeArrowheads="1"/>
            </p:cNvSpPr>
            <p:nvPr/>
          </p:nvSpPr>
          <p:spPr bwMode="auto">
            <a:xfrm>
              <a:off x="2711" y="3430"/>
              <a:ext cx="144" cy="192"/>
            </a:xfrm>
            <a:prstGeom prst="ellipse">
              <a:avLst/>
            </a:prstGeom>
            <a:noFill/>
            <a:ln w="34925">
              <a:solidFill>
                <a:srgbClr val="E429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GB" b="0">
                <a:solidFill>
                  <a:schemeClr val="bg2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566281" name="Line 9"/>
            <p:cNvSpPr>
              <a:spLocks noChangeShapeType="1"/>
            </p:cNvSpPr>
            <p:nvPr/>
          </p:nvSpPr>
          <p:spPr bwMode="auto">
            <a:xfrm flipV="1">
              <a:off x="2847" y="3248"/>
              <a:ext cx="240" cy="192"/>
            </a:xfrm>
            <a:prstGeom prst="line">
              <a:avLst/>
            </a:prstGeom>
            <a:noFill/>
            <a:ln w="57150">
              <a:solidFill>
                <a:srgbClr val="E429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566282" name="Text Box 10"/>
            <p:cNvSpPr txBox="1">
              <a:spLocks noChangeArrowheads="1"/>
            </p:cNvSpPr>
            <p:nvPr/>
          </p:nvSpPr>
          <p:spPr bwMode="auto">
            <a:xfrm>
              <a:off x="3073" y="3067"/>
              <a:ext cx="2316" cy="231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800" b="0" i="1">
                  <a:solidFill>
                    <a:srgbClr val="E42904"/>
                  </a:solidFill>
                  <a:ea typeface="ＭＳ Ｐゴシック" charset="0"/>
                  <a:cs typeface="+mn-cs"/>
                </a:rPr>
                <a:t>H</a:t>
              </a:r>
              <a:r>
                <a:rPr lang="en-US" sz="1800" b="0">
                  <a:solidFill>
                    <a:srgbClr val="E42904"/>
                  </a:solidFill>
                  <a:ea typeface="ＭＳ Ｐゴシック" charset="0"/>
                  <a:cs typeface="+mn-cs"/>
                </a:rPr>
                <a:t> instead of </a:t>
              </a:r>
              <a:r>
                <a:rPr lang="en-US" sz="1800" b="0" i="1">
                  <a:solidFill>
                    <a:srgbClr val="E42904"/>
                  </a:solidFill>
                  <a:ea typeface="ＭＳ Ｐゴシック" charset="0"/>
                  <a:cs typeface="+mn-cs"/>
                </a:rPr>
                <a:t>T</a:t>
              </a:r>
              <a:r>
                <a:rPr lang="en-US" sz="1800" b="0">
                  <a:solidFill>
                    <a:srgbClr val="E42904"/>
                  </a:solidFill>
                  <a:ea typeface="ＭＳ Ｐゴシック" charset="0"/>
                  <a:cs typeface="+mn-cs"/>
                </a:rPr>
                <a:t> for convenience (**)</a:t>
              </a:r>
              <a:endParaRPr lang="en-US" b="0">
                <a:solidFill>
                  <a:srgbClr val="FFFF66"/>
                </a:solidFill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22592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6215248"/>
              </p:ext>
            </p:extLst>
          </p:nvPr>
        </p:nvGraphicFramePr>
        <p:xfrm>
          <a:off x="1258888" y="1988840"/>
          <a:ext cx="5570537" cy="765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13000" imgH="419100" progId="Equation.3">
                  <p:embed/>
                </p:oleObj>
              </mc:Choice>
              <mc:Fallback>
                <p:oleObj name="Equation" r:id="rId6" imgW="2413000" imgH="419100" progId="Equation.3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8888" y="1988840"/>
                        <a:ext cx="5570537" cy="7651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93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2521537"/>
              </p:ext>
            </p:extLst>
          </p:nvPr>
        </p:nvGraphicFramePr>
        <p:xfrm>
          <a:off x="1187450" y="3355678"/>
          <a:ext cx="292735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35100" imgH="203200" progId="Equation.3">
                  <p:embed/>
                </p:oleObj>
              </mc:Choice>
              <mc:Fallback>
                <p:oleObj name="Equation" r:id="rId8" imgW="1435100" imgH="203200" progId="Equation.3">
                  <p:embed/>
                  <p:pic>
                    <p:nvPicPr>
                      <p:cNvPr id="0" name="Picture 6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355678"/>
                        <a:ext cx="2927350" cy="4127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6293" name="Rectangle 21"/>
          <p:cNvSpPr>
            <a:spLocks noChangeArrowheads="1"/>
          </p:cNvSpPr>
          <p:nvPr/>
        </p:nvSpPr>
        <p:spPr bwMode="auto">
          <a:xfrm>
            <a:off x="5219700" y="1051967"/>
            <a:ext cx="1428750" cy="504825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3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340768"/>
            <a:ext cx="8588375" cy="4911725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Data model:</a:t>
            </a:r>
            <a:r>
              <a:rPr lang="en-US" b="0" dirty="0">
                <a:cs typeface="+mn-cs"/>
              </a:rPr>
              <a:t> </a:t>
            </a:r>
            <a:r>
              <a:rPr lang="en-US" dirty="0">
                <a:cs typeface="+mn-cs"/>
              </a:rPr>
              <a:t>source signal in far-field</a:t>
            </a:r>
            <a:r>
              <a:rPr lang="en-US" sz="3200" dirty="0">
                <a:cs typeface="+mn-cs"/>
              </a:rPr>
              <a:t> </a:t>
            </a: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defRPr/>
            </a:pPr>
            <a:r>
              <a:rPr lang="en-US" sz="2000" b="0" dirty="0">
                <a:cs typeface="+mn-cs"/>
              </a:rPr>
              <a:t>If all microphones have the </a:t>
            </a:r>
            <a:r>
              <a:rPr lang="en-US" sz="2000" b="0" u="sng" dirty="0">
                <a:cs typeface="+mn-cs"/>
              </a:rPr>
              <a:t>same directivity pattern</a:t>
            </a:r>
            <a:r>
              <a:rPr lang="en-US" sz="2000" b="0" dirty="0">
                <a:cs typeface="+mn-cs"/>
              </a:rPr>
              <a:t> </a:t>
            </a:r>
            <a:r>
              <a:rPr lang="en-US" sz="2000" b="0" i="1" dirty="0">
                <a:cs typeface="Arial" charset="0"/>
              </a:rPr>
              <a:t>Ho</a:t>
            </a:r>
            <a:r>
              <a:rPr lang="en-US" sz="2000" b="0" dirty="0">
                <a:cs typeface="Arial" charset="0"/>
              </a:rPr>
              <a:t>(</a:t>
            </a:r>
            <a:r>
              <a:rPr lang="el-GR" sz="2000" b="0" dirty="0">
                <a:cs typeface="Arial" charset="0"/>
              </a:rPr>
              <a:t>ω</a:t>
            </a:r>
            <a:r>
              <a:rPr lang="en-US" sz="2000" b="0" dirty="0">
                <a:cs typeface="Arial" charset="0"/>
              </a:rPr>
              <a:t>,</a:t>
            </a:r>
            <a:r>
              <a:rPr lang="el-GR" sz="2000" b="0" dirty="0">
                <a:cs typeface="Arial" charset="0"/>
              </a:rPr>
              <a:t>θ</a:t>
            </a:r>
            <a:r>
              <a:rPr lang="en-US" sz="2000" b="0" dirty="0">
                <a:cs typeface="Arial" charset="0"/>
              </a:rPr>
              <a:t>), steering vector can be factored as…</a:t>
            </a:r>
            <a:endParaRPr lang="en-US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dirty="0">
              <a:cs typeface="+mn-cs"/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600" i="1" dirty="0"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600" i="1" dirty="0">
              <a:sym typeface="Symbol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sz="1600" i="1" dirty="0">
              <a:sym typeface="Symbol" charset="0"/>
            </a:endParaRPr>
          </a:p>
          <a:p>
            <a:pPr lvl="1">
              <a:lnSpc>
                <a:spcPct val="90000"/>
              </a:lnSpc>
              <a:defRPr/>
            </a:pPr>
            <a:endParaRPr lang="en-US" sz="1600" i="1" dirty="0">
              <a:sym typeface="Symbol" charset="0"/>
            </a:endParaRPr>
          </a:p>
          <a:p>
            <a:pPr lvl="1">
              <a:lnSpc>
                <a:spcPct val="90000"/>
              </a:lnSpc>
              <a:buFontTx/>
              <a:buNone/>
              <a:defRPr/>
            </a:pPr>
            <a:endParaRPr lang="en-US" sz="1600" b="1" dirty="0"/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400" b="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Will often consider arrays with</a:t>
            </a:r>
          </a:p>
          <a:p>
            <a:pPr>
              <a:lnSpc>
                <a:spcPct val="90000"/>
              </a:lnSpc>
              <a:spcBef>
                <a:spcPts val="0"/>
              </a:spcBef>
              <a:buFontTx/>
              <a:buNone/>
              <a:defRPr/>
            </a:pPr>
            <a:r>
              <a:rPr lang="en-US" sz="2000" b="0" dirty="0">
                <a:cs typeface="+mn-cs"/>
              </a:rPr>
              <a:t>      </a:t>
            </a:r>
            <a:r>
              <a:rPr lang="en-US" sz="2000" u="sng" dirty="0">
                <a:cs typeface="+mn-cs"/>
              </a:rPr>
              <a:t>ideal </a:t>
            </a:r>
            <a:r>
              <a:rPr lang="en-US" sz="2000" u="sng" dirty="0" err="1">
                <a:cs typeface="+mn-cs"/>
              </a:rPr>
              <a:t>omni</a:t>
            </a:r>
            <a:r>
              <a:rPr lang="en-US" sz="2000" u="sng" dirty="0">
                <a:cs typeface="+mn-cs"/>
              </a:rPr>
              <a:t>-directional microphones</a:t>
            </a:r>
            <a:r>
              <a:rPr lang="en-US" sz="2000" dirty="0">
                <a:cs typeface="+mn-cs"/>
              </a:rPr>
              <a:t> : </a:t>
            </a:r>
            <a:r>
              <a:rPr lang="en-US" sz="2000" b="0" i="1" dirty="0">
                <a:cs typeface="Arial" charset="0"/>
              </a:rPr>
              <a:t>  Ho</a:t>
            </a:r>
            <a:r>
              <a:rPr lang="en-US" sz="2000" b="0" dirty="0">
                <a:cs typeface="Arial" charset="0"/>
              </a:rPr>
              <a:t>(</a:t>
            </a:r>
            <a:r>
              <a:rPr lang="el-GR" sz="2000" b="0" dirty="0">
                <a:cs typeface="Arial" charset="0"/>
              </a:rPr>
              <a:t>ω</a:t>
            </a:r>
            <a:r>
              <a:rPr lang="en-US" sz="2000" b="0" dirty="0">
                <a:cs typeface="Arial" charset="0"/>
              </a:rPr>
              <a:t>,</a:t>
            </a:r>
            <a:r>
              <a:rPr lang="el-GR" sz="2000" b="0" dirty="0">
                <a:cs typeface="Arial" charset="0"/>
              </a:rPr>
              <a:t>θ</a:t>
            </a:r>
            <a:r>
              <a:rPr lang="en-US" sz="2000" b="0" dirty="0">
                <a:cs typeface="Arial" charset="0"/>
              </a:rPr>
              <a:t>)=1</a:t>
            </a:r>
            <a:r>
              <a:rPr lang="en-US" sz="2400" b="0" dirty="0">
                <a:cs typeface="Arial" charset="0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400" b="0" dirty="0">
                <a:cs typeface="+mn-cs"/>
              </a:rPr>
              <a:t>     </a:t>
            </a:r>
            <a:r>
              <a:rPr lang="en-GB" sz="2000" b="0" dirty="0">
                <a:cs typeface="+mn-cs"/>
              </a:rPr>
              <a:t>Example : uniform linear array, see  p.6</a:t>
            </a: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GB" sz="2000" b="0" dirty="0">
                <a:cs typeface="+mn-cs"/>
              </a:rPr>
              <a:t>Will use microphone-1 as reference (e.g. defining input SNR):</a:t>
            </a:r>
          </a:p>
          <a:p>
            <a:pPr>
              <a:lnSpc>
                <a:spcPct val="90000"/>
              </a:lnSpc>
              <a:defRPr/>
            </a:pPr>
            <a:endParaRPr lang="en-GB" sz="2000" b="0" dirty="0">
              <a:cs typeface="+mn-cs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400" b="0" baseline="30000" dirty="0">
              <a:cs typeface="+mn-cs"/>
              <a:sym typeface="Symbol" charset="0"/>
            </a:endParaRPr>
          </a:p>
        </p:txBody>
      </p:sp>
      <p:sp>
        <p:nvSpPr>
          <p:cNvPr id="58573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2/5</a:t>
            </a:r>
            <a:endParaRPr lang="en-US" dirty="0">
              <a:cs typeface="+mj-cs"/>
            </a:endParaRPr>
          </a:p>
        </p:txBody>
      </p:sp>
      <p:graphicFrame>
        <p:nvGraphicFramePr>
          <p:cNvPr id="23589" name="Object 3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42759559"/>
              </p:ext>
            </p:extLst>
          </p:nvPr>
        </p:nvGraphicFramePr>
        <p:xfrm>
          <a:off x="900113" y="1628800"/>
          <a:ext cx="3038475" cy="430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5100" imgH="203200" progId="Equation.3">
                  <p:embed/>
                </p:oleObj>
              </mc:Choice>
              <mc:Fallback>
                <p:oleObj name="Equation" r:id="rId3" imgW="1435100" imgH="203200" progId="Equation.3">
                  <p:embed/>
                  <p:pic>
                    <p:nvPicPr>
                      <p:cNvPr id="0" name="Picture 3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628800"/>
                        <a:ext cx="3038475" cy="4302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593" name="Group 17"/>
          <p:cNvGrpSpPr>
            <a:grpSpLocks/>
          </p:cNvGrpSpPr>
          <p:nvPr/>
        </p:nvGrpSpPr>
        <p:grpSpPr bwMode="auto">
          <a:xfrm>
            <a:off x="900113" y="2996952"/>
            <a:ext cx="6494462" cy="1501775"/>
            <a:chOff x="567" y="2069"/>
            <a:chExt cx="4091" cy="946"/>
          </a:xfrm>
        </p:grpSpPr>
        <p:graphicFrame>
          <p:nvGraphicFramePr>
            <p:cNvPr id="23590" name="Object 38"/>
            <p:cNvGraphicFramePr>
              <a:graphicFrameLocks noChangeAspect="1"/>
            </p:cNvGraphicFramePr>
            <p:nvPr/>
          </p:nvGraphicFramePr>
          <p:xfrm>
            <a:off x="567" y="2069"/>
            <a:ext cx="3977" cy="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2882900" imgH="457200" progId="Equation.3">
                    <p:embed/>
                  </p:oleObj>
                </mc:Choice>
                <mc:Fallback>
                  <p:oleObj name="Equation" r:id="rId5" imgW="2882900" imgH="457200" progId="Equation.3">
                    <p:embed/>
                    <p:pic>
                      <p:nvPicPr>
                        <p:cNvPr id="0" name="Picture 3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" y="2069"/>
                          <a:ext cx="3977" cy="63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57150">
                          <a:solidFill>
                            <a:schemeClr val="accent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85739" name="Text Box 11"/>
            <p:cNvSpPr txBox="1">
              <a:spLocks noChangeArrowheads="1"/>
            </p:cNvSpPr>
            <p:nvPr/>
          </p:nvSpPr>
          <p:spPr bwMode="auto">
            <a:xfrm>
              <a:off x="1797" y="2803"/>
              <a:ext cx="2861" cy="212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600" b="0">
                  <a:ea typeface="ＭＳ Ｐゴシック" charset="0"/>
                  <a:cs typeface="+mn-cs"/>
                </a:rPr>
                <a:t>microphone-1 is used as a reference (=arbitrary)</a:t>
              </a:r>
            </a:p>
          </p:txBody>
        </p:sp>
        <p:sp>
          <p:nvSpPr>
            <p:cNvPr id="585737" name="Oval 9"/>
            <p:cNvSpPr>
              <a:spLocks noChangeArrowheads="1"/>
            </p:cNvSpPr>
            <p:nvPr/>
          </p:nvSpPr>
          <p:spPr bwMode="auto">
            <a:xfrm>
              <a:off x="2200" y="2159"/>
              <a:ext cx="189" cy="273"/>
            </a:xfrm>
            <a:prstGeom prst="ellipse">
              <a:avLst/>
            </a:prstGeom>
            <a:noFill/>
            <a:ln w="34925">
              <a:solidFill>
                <a:srgbClr val="E42904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GB" b="0">
                <a:solidFill>
                  <a:schemeClr val="bg2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585738" name="Line 10"/>
            <p:cNvSpPr>
              <a:spLocks noChangeShapeType="1"/>
            </p:cNvSpPr>
            <p:nvPr/>
          </p:nvSpPr>
          <p:spPr bwMode="auto">
            <a:xfrm>
              <a:off x="2336" y="2386"/>
              <a:ext cx="545" cy="453"/>
            </a:xfrm>
            <a:prstGeom prst="line">
              <a:avLst/>
            </a:prstGeom>
            <a:noFill/>
            <a:ln w="57150">
              <a:solidFill>
                <a:srgbClr val="E429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10" name="Object 3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396478264"/>
              </p:ext>
            </p:extLst>
          </p:nvPr>
        </p:nvGraphicFramePr>
        <p:xfrm>
          <a:off x="7716713" y="5716951"/>
          <a:ext cx="1103759" cy="3763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800" imgH="190500" progId="Equation.3">
                  <p:embed/>
                </p:oleObj>
              </mc:Choice>
              <mc:Fallback>
                <p:oleObj name="Equation" r:id="rId7" imgW="558800" imgH="190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6713" y="5716951"/>
                        <a:ext cx="1103759" cy="37634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3/5</a:t>
            </a:r>
            <a:endParaRPr lang="en-US" dirty="0">
              <a:cs typeface="+mj-cs"/>
            </a:endParaRP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63786"/>
            <a:ext cx="8641655" cy="528955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Definitions: </a:t>
            </a:r>
            <a:endParaRPr lang="en-US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1080"/>
              </a:spcBef>
              <a:defRPr/>
            </a:pPr>
            <a:r>
              <a:rPr lang="en-US" sz="2400" b="0" dirty="0">
                <a:cs typeface="+mn-cs"/>
                <a:sym typeface="Symbol" charset="0"/>
              </a:rPr>
              <a:t>In a linear array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1600" b="0" dirty="0">
                <a:cs typeface="+mn-cs"/>
                <a:sym typeface="Symbol" charset="0"/>
              </a:rPr>
              <a:t>(p.6)</a:t>
            </a:r>
            <a:r>
              <a:rPr lang="en-US" sz="2000" b="0" dirty="0">
                <a:cs typeface="+mn-cs"/>
                <a:sym typeface="Symbol" charset="0"/>
              </a:rPr>
              <a:t> :   </a:t>
            </a:r>
            <a:r>
              <a:rPr lang="en-US" sz="2000" b="0" i="1" dirty="0">
                <a:cs typeface="+mn-cs"/>
                <a:sym typeface="Symbol" charset="0"/>
              </a:rPr>
              <a:t> </a:t>
            </a:r>
            <a:r>
              <a:rPr lang="en-US" sz="2000" b="0" dirty="0">
                <a:cs typeface="+mn-cs"/>
                <a:sym typeface="Symbol" charset="0"/>
              </a:rPr>
              <a:t>=90</a:t>
            </a:r>
            <a:r>
              <a:rPr lang="en-US" sz="2000" b="0" baseline="30000" dirty="0">
                <a:cs typeface="+mn-cs"/>
                <a:sym typeface="Symbol" charset="0"/>
              </a:rPr>
              <a:t>o</a:t>
            </a:r>
            <a:r>
              <a:rPr lang="en-US" sz="2000" b="0" dirty="0">
                <a:cs typeface="+mn-cs"/>
                <a:sym typeface="Symbol" charset="0"/>
              </a:rPr>
              <a:t>=broadside direction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i="1" dirty="0">
                <a:cs typeface="+mn-cs"/>
                <a:sym typeface="Symbol" charset="0"/>
              </a:rPr>
              <a:t>                                                </a:t>
            </a:r>
            <a:r>
              <a:rPr lang="en-US" sz="2000" b="0" dirty="0">
                <a:cs typeface="+mn-cs"/>
                <a:sym typeface="Symbol" charset="0"/>
              </a:rPr>
              <a:t>= 0</a:t>
            </a:r>
            <a:r>
              <a:rPr lang="en-US" sz="2000" b="0" baseline="30000" dirty="0">
                <a:cs typeface="+mn-cs"/>
                <a:sym typeface="Symbol" charset="0"/>
              </a:rPr>
              <a:t>o </a:t>
            </a:r>
            <a:r>
              <a:rPr lang="en-US" sz="2000" b="0" dirty="0">
                <a:cs typeface="+mn-cs"/>
                <a:sym typeface="Symbol" charset="0"/>
              </a:rPr>
              <a:t>=end-fire direction</a:t>
            </a:r>
            <a:endParaRPr lang="en-US" sz="2000" b="0" baseline="3000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ts val="696"/>
              </a:spcBef>
              <a:defRPr/>
            </a:pPr>
            <a:r>
              <a:rPr lang="en-US" sz="2400" b="0" u="sng" dirty="0">
                <a:solidFill>
                  <a:srgbClr val="CCFF66"/>
                </a:solidFill>
                <a:cs typeface="+mn-cs"/>
                <a:sym typeface="Symbol" charset="0"/>
              </a:rPr>
              <a:t>Array directivity pattern</a:t>
            </a:r>
            <a:r>
              <a:rPr lang="en-US" sz="2400" b="0" dirty="0">
                <a:solidFill>
                  <a:srgbClr val="CCFF66"/>
                </a:solidFill>
                <a:cs typeface="+mn-cs"/>
                <a:sym typeface="Symbol" charset="0"/>
              </a:rPr>
              <a:t> (compare to p.3)</a:t>
            </a:r>
          </a:p>
          <a:p>
            <a:pPr>
              <a:lnSpc>
                <a:spcPct val="90000"/>
              </a:lnSpc>
              <a:spcBef>
                <a:spcPct val="45000"/>
              </a:spcBef>
              <a:buFontTx/>
              <a:buNone/>
              <a:defRPr/>
            </a:pP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      = `transfer function</a:t>
            </a:r>
            <a:r>
              <a:rPr lang="ja-JP" alt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’</a:t>
            </a: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 for  source at angle </a:t>
            </a:r>
            <a:r>
              <a:rPr lang="en-US" sz="2000" b="0" i="1" dirty="0">
                <a:solidFill>
                  <a:srgbClr val="CCFF66"/>
                </a:solidFill>
                <a:cs typeface="+mn-cs"/>
                <a:sym typeface="Symbol" charset="0"/>
              </a:rPr>
              <a:t> </a:t>
            </a:r>
            <a:r>
              <a:rPr lang="en-US" sz="2000" b="0" dirty="0">
                <a:solidFill>
                  <a:srgbClr val="CCFF66"/>
                </a:solidFill>
                <a:cs typeface="+mn-cs"/>
                <a:sym typeface="Symbol" charset="0"/>
              </a:rPr>
              <a:t>  </a:t>
            </a:r>
            <a:r>
              <a:rPr lang="en-US" sz="2000" b="0" dirty="0">
                <a:cs typeface="+mn-cs"/>
                <a:sym typeface="Symbol" charset="0"/>
              </a:rPr>
              <a:t>( -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+mn-cs"/>
                <a:sym typeface="Symbol" charset="0"/>
              </a:rPr>
              <a:t>&lt;</a:t>
            </a:r>
            <a:r>
              <a:rPr lang="en-US" sz="2000" b="0" i="1" dirty="0">
                <a:cs typeface="+mn-cs"/>
                <a:sym typeface="Symbol" charset="0"/>
              </a:rPr>
              <a:t>&lt; 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Arial" charset="0"/>
                <a:sym typeface="Symbol" charset="0"/>
              </a:rPr>
              <a:t> ) </a:t>
            </a:r>
            <a:endParaRPr lang="en-US" sz="20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45000"/>
              </a:spcBef>
              <a:defRPr/>
            </a:pPr>
            <a:endParaRPr lang="en-US" sz="1600" b="0" i="1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r>
              <a:rPr lang="en-US" sz="2400" b="0" u="sng" dirty="0">
                <a:cs typeface="+mn-cs"/>
              </a:rPr>
              <a:t>Steering direction</a:t>
            </a:r>
            <a:r>
              <a:rPr lang="en-US" sz="2400" b="0" dirty="0">
                <a:cs typeface="+mn-cs"/>
              </a:rPr>
              <a:t> 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i="1" dirty="0">
                <a:cs typeface="+mn-cs"/>
                <a:sym typeface="Symbol" charset="0"/>
              </a:rPr>
              <a:t>       </a:t>
            </a:r>
            <a:r>
              <a:rPr lang="en-US" sz="2000" b="0" dirty="0">
                <a:cs typeface="+mn-cs"/>
              </a:rPr>
              <a:t>= angle </a:t>
            </a:r>
            <a:r>
              <a:rPr lang="en-US" sz="2000" b="0" i="1" dirty="0">
                <a:cs typeface="+mn-cs"/>
                <a:sym typeface="Symbol" charset="0"/>
              </a:rPr>
              <a:t></a:t>
            </a:r>
            <a:r>
              <a:rPr lang="en-US" sz="2000" b="0" dirty="0">
                <a:cs typeface="+mn-cs"/>
                <a:sym typeface="Symbol" charset="0"/>
              </a:rPr>
              <a:t>  with maximum amplification </a:t>
            </a:r>
            <a:r>
              <a:rPr lang="en-US" sz="1600" b="0" dirty="0">
                <a:cs typeface="+mn-cs"/>
                <a:sym typeface="Symbol" charset="0"/>
              </a:rPr>
              <a:t>(for 1 freq.)</a:t>
            </a:r>
          </a:p>
          <a:p>
            <a:pPr>
              <a:lnSpc>
                <a:spcPct val="90000"/>
              </a:lnSpc>
              <a:defRPr/>
            </a:pPr>
            <a:endParaRPr lang="en-US" sz="16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US" sz="16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10000"/>
              </a:spcBef>
              <a:defRPr/>
            </a:pPr>
            <a:r>
              <a:rPr lang="en-US" sz="2400" b="0" u="sng" dirty="0" err="1">
                <a:cs typeface="+mn-cs"/>
                <a:sym typeface="Symbol" charset="0"/>
              </a:rPr>
              <a:t>Beamwidth</a:t>
            </a:r>
            <a:r>
              <a:rPr lang="en-US" sz="2400" b="0" dirty="0">
                <a:cs typeface="+mn-cs"/>
                <a:sym typeface="Symbol" charset="0"/>
              </a:rPr>
              <a:t> (BW)</a:t>
            </a:r>
          </a:p>
          <a:p>
            <a:pPr>
              <a:lnSpc>
                <a:spcPct val="90000"/>
              </a:lnSpc>
              <a:spcBef>
                <a:spcPct val="10000"/>
              </a:spcBef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    = region around </a:t>
            </a:r>
            <a:r>
              <a:rPr lang="en-US" sz="2000" b="0" i="1" dirty="0">
                <a:cs typeface="+mn-cs"/>
                <a:sym typeface="Symbol" charset="0"/>
              </a:rPr>
              <a:t></a:t>
            </a:r>
            <a:r>
              <a:rPr lang="en-US" sz="2000" b="0" i="1" baseline="-25000" dirty="0">
                <a:cs typeface="+mn-cs"/>
                <a:sym typeface="Symbol" charset="0"/>
              </a:rPr>
              <a:t>max</a:t>
            </a:r>
            <a:r>
              <a:rPr lang="en-US" sz="2000" b="0" dirty="0">
                <a:cs typeface="+mn-cs"/>
              </a:rPr>
              <a:t> with amplification &gt; (</a:t>
            </a:r>
            <a:r>
              <a:rPr lang="en-US" sz="2000" b="0" dirty="0" err="1">
                <a:cs typeface="+mn-cs"/>
              </a:rPr>
              <a:t>max.amplif</a:t>
            </a:r>
            <a:r>
              <a:rPr lang="en-US" sz="2000" b="0" dirty="0">
                <a:cs typeface="+mn-cs"/>
              </a:rPr>
              <a:t> - 3dB)    </a:t>
            </a:r>
            <a:r>
              <a:rPr lang="en-US" sz="1600" b="0" dirty="0">
                <a:cs typeface="+mn-cs"/>
                <a:sym typeface="Symbol" charset="0"/>
              </a:rPr>
              <a:t>(for 1 freq.)</a:t>
            </a:r>
            <a:r>
              <a:rPr lang="en-US" dirty="0">
                <a:cs typeface="+mn-cs"/>
              </a:rPr>
              <a:t> </a:t>
            </a:r>
            <a:endParaRPr lang="en-US" sz="16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endParaRPr lang="en-US" sz="20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5635" name="Object 3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646579267"/>
              </p:ext>
            </p:extLst>
          </p:nvPr>
        </p:nvGraphicFramePr>
        <p:xfrm>
          <a:off x="1043608" y="3276972"/>
          <a:ext cx="431958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19100" progId="Equation.3">
                  <p:embed/>
                </p:oleObj>
              </mc:Choice>
              <mc:Fallback>
                <p:oleObj name="Equation" r:id="rId2" imgW="2197100" imgH="419100" progId="Equation.3">
                  <p:embed/>
                  <p:pic>
                    <p:nvPicPr>
                      <p:cNvPr id="0" name="Picture 3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276972"/>
                        <a:ext cx="4319587" cy="8001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6" name="Rectangle 16"/>
          <p:cNvSpPr>
            <a:spLocks noChangeArrowheads="1"/>
          </p:cNvSpPr>
          <p:nvPr/>
        </p:nvSpPr>
        <p:spPr bwMode="auto">
          <a:xfrm>
            <a:off x="3493120" y="3323456"/>
            <a:ext cx="1981200" cy="60960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25636" name="Object 3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04459636"/>
              </p:ext>
            </p:extLst>
          </p:nvPr>
        </p:nvGraphicFramePr>
        <p:xfrm>
          <a:off x="1043608" y="5013176"/>
          <a:ext cx="3168650" cy="35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39900" imgH="254000" progId="Equation.3">
                  <p:embed/>
                </p:oleObj>
              </mc:Choice>
              <mc:Fallback>
                <p:oleObj name="Equation" r:id="rId4" imgW="1739900" imgH="254000" progId="Equation.3">
                  <p:embed/>
                  <p:pic>
                    <p:nvPicPr>
                      <p:cNvPr id="0" name="Picture 3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013176"/>
                        <a:ext cx="3168650" cy="3587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84" name="AutoShape 24"/>
          <p:cNvSpPr>
            <a:spLocks noChangeArrowheads="1"/>
          </p:cNvSpPr>
          <p:nvPr/>
        </p:nvSpPr>
        <p:spPr bwMode="auto">
          <a:xfrm>
            <a:off x="8172400" y="3666926"/>
            <a:ext cx="338137" cy="338138"/>
          </a:xfrm>
          <a:prstGeom prst="sun">
            <a:avLst>
              <a:gd name="adj" fmla="val 25000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308304" y="1124744"/>
            <a:ext cx="1440160" cy="2232248"/>
            <a:chOff x="7308304" y="1124744"/>
            <a:chExt cx="1440160" cy="2232248"/>
          </a:xfrm>
        </p:grpSpPr>
        <p:sp>
          <p:nvSpPr>
            <p:cNvPr id="10" name="Rectangle 9"/>
            <p:cNvSpPr/>
            <p:nvPr/>
          </p:nvSpPr>
          <p:spPr bwMode="auto">
            <a:xfrm>
              <a:off x="7308304" y="1124744"/>
              <a:ext cx="1440160" cy="2232248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pic>
          <p:nvPicPr>
            <p:cNvPr id="38" name="Picture 37" descr="Products31031-1200x1200-6956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9763" y="2300275"/>
              <a:ext cx="286998" cy="282341"/>
            </a:xfrm>
            <a:prstGeom prst="rect">
              <a:avLst/>
            </a:prstGeom>
          </p:spPr>
        </p:pic>
        <p:pic>
          <p:nvPicPr>
            <p:cNvPr id="13" name="Picture 12" descr="Products31031-1200x1200-6956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730" y="1884428"/>
              <a:ext cx="286998" cy="282342"/>
            </a:xfrm>
            <a:prstGeom prst="rect">
              <a:avLst/>
            </a:prstGeom>
          </p:spPr>
        </p:pic>
        <p:pic>
          <p:nvPicPr>
            <p:cNvPr id="14" name="Picture 13" descr="Products31031-1200x1200-69562.jp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8730" y="2953747"/>
              <a:ext cx="286998" cy="282342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 bwMode="auto">
            <a:xfrm flipV="1">
              <a:off x="7826762" y="1884428"/>
              <a:ext cx="691277" cy="594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7" name="Straight Connector 16"/>
            <p:cNvCxnSpPr/>
            <p:nvPr/>
          </p:nvCxnSpPr>
          <p:spPr bwMode="auto">
            <a:xfrm flipV="1">
              <a:off x="7826762" y="2537901"/>
              <a:ext cx="691277" cy="594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Connector 17"/>
            <p:cNvCxnSpPr/>
            <p:nvPr/>
          </p:nvCxnSpPr>
          <p:spPr bwMode="auto">
            <a:xfrm flipV="1">
              <a:off x="7826762" y="1409175"/>
              <a:ext cx="691277" cy="594066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9" name="Straight Connector 18"/>
            <p:cNvCxnSpPr/>
            <p:nvPr/>
          </p:nvCxnSpPr>
          <p:spPr bwMode="auto">
            <a:xfrm flipV="1">
              <a:off x="7826762" y="1171549"/>
              <a:ext cx="0" cy="712879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0" name="Block Arc 19"/>
            <p:cNvSpPr/>
            <p:nvPr/>
          </p:nvSpPr>
          <p:spPr bwMode="auto">
            <a:xfrm rot="2285580">
              <a:off x="7811207" y="1592957"/>
              <a:ext cx="285296" cy="242153"/>
            </a:xfrm>
            <a:prstGeom prst="blockArc">
              <a:avLst/>
            </a:prstGeom>
            <a:solidFill>
              <a:schemeClr val="bg1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21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4615364"/>
                </p:ext>
              </p:extLst>
            </p:nvPr>
          </p:nvGraphicFramePr>
          <p:xfrm>
            <a:off x="8046035" y="1290362"/>
            <a:ext cx="163830" cy="23705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7" imgW="127000" imgH="177800" progId="Equation.3">
                    <p:embed/>
                  </p:oleObj>
                </mc:Choice>
                <mc:Fallback>
                  <p:oleObj name="Equation" r:id="rId7" imgW="127000" imgH="1778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046035" y="1290362"/>
                          <a:ext cx="163830" cy="237054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7826762" y="2062648"/>
              <a:ext cx="460852" cy="653473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4/5</a:t>
            </a:r>
            <a:endParaRPr lang="en-US" dirty="0">
              <a:cs typeface="+mj-cs"/>
            </a:endParaRP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1655" cy="52895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dirty="0">
                <a:cs typeface="+mn-cs"/>
              </a:rPr>
              <a:t>Data model: source signal + noise</a:t>
            </a:r>
          </a:p>
          <a:p>
            <a:pPr>
              <a:lnSpc>
                <a:spcPct val="90000"/>
              </a:lnSpc>
              <a:defRPr/>
            </a:pPr>
            <a:r>
              <a:rPr lang="en-US" sz="2400" b="0" dirty="0">
                <a:cs typeface="+mn-cs"/>
              </a:rPr>
              <a:t>Microphone signals are corrupted by additive noise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br>
              <a:rPr lang="en-US" sz="2000" b="0" dirty="0">
                <a:cs typeface="+mn-cs"/>
                <a:sym typeface="Symbol" charset="0"/>
              </a:rPr>
            </a:br>
            <a:br>
              <a:rPr lang="en-US" sz="2000" b="0" dirty="0">
                <a:cs typeface="+mn-cs"/>
                <a:sym typeface="Symbol" charset="0"/>
              </a:rPr>
            </a:br>
            <a:br>
              <a:rPr lang="en-US" sz="1000" b="0" dirty="0">
                <a:cs typeface="+mn-cs"/>
                <a:sym typeface="Symbol" charset="0"/>
              </a:rPr>
            </a:b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</a:t>
            </a:r>
          </a:p>
          <a:p>
            <a:pPr>
              <a:lnSpc>
                <a:spcPct val="90000"/>
              </a:lnSpc>
              <a:spcBef>
                <a:spcPts val="1800"/>
              </a:spcBef>
              <a:defRPr/>
            </a:pPr>
            <a:r>
              <a:rPr lang="en-US" sz="2400" b="0" dirty="0">
                <a:cs typeface="+mn-cs"/>
                <a:sym typeface="Symbol" charset="0"/>
              </a:rPr>
              <a:t>Define </a:t>
            </a:r>
            <a:r>
              <a:rPr lang="en-US" sz="2400" b="0" u="sng" dirty="0">
                <a:cs typeface="+mn-cs"/>
                <a:sym typeface="Symbol" charset="0"/>
              </a:rPr>
              <a:t>noise correlation matrix</a:t>
            </a:r>
            <a:r>
              <a:rPr lang="en-US" sz="2400" b="0" dirty="0">
                <a:cs typeface="+mn-cs"/>
                <a:sym typeface="Symbol" charset="0"/>
              </a:rPr>
              <a:t> as</a:t>
            </a: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30000"/>
              </a:spcBef>
              <a:defRPr/>
            </a:pPr>
            <a:endParaRPr lang="en-US" sz="2000" b="0" dirty="0">
              <a:cs typeface="+mn-cs"/>
              <a:sym typeface="Symbol" charset="0"/>
            </a:endParaRPr>
          </a:p>
          <a:p>
            <a:pPr>
              <a:spcBef>
                <a:spcPct val="30000"/>
              </a:spcBef>
              <a:defRPr/>
            </a:pPr>
            <a:r>
              <a:rPr lang="en-US" sz="2400" b="0" dirty="0">
                <a:cs typeface="+mn-cs"/>
                <a:sym typeface="Symbol" charset="0"/>
              </a:rPr>
              <a:t>Will assume noise field is </a:t>
            </a:r>
            <a:r>
              <a:rPr lang="en-US" sz="2400" b="0" u="sng" dirty="0">
                <a:cs typeface="+mn-cs"/>
                <a:sym typeface="Symbol" charset="0"/>
              </a:rPr>
              <a:t>homogeneous</a:t>
            </a:r>
            <a:r>
              <a:rPr lang="en-US" sz="2400" b="0" dirty="0">
                <a:cs typeface="+mn-cs"/>
                <a:sym typeface="Symbol" charset="0"/>
              </a:rPr>
              <a:t>, i.e. all diagonal elements of noise correlation matrix are equal </a:t>
            </a:r>
            <a:r>
              <a:rPr lang="en-US" sz="1200" b="0" dirty="0">
                <a:cs typeface="+mn-cs"/>
                <a:sym typeface="Symbol" charset="0"/>
              </a:rPr>
              <a:t>(=noise power spectrum) </a:t>
            </a:r>
            <a:r>
              <a:rPr lang="en-US" sz="2400" b="0" dirty="0">
                <a:cs typeface="+mn-cs"/>
                <a:sym typeface="Symbol" charset="0"/>
              </a:rPr>
              <a:t>:</a:t>
            </a:r>
          </a:p>
          <a:p>
            <a:pPr>
              <a:spcBef>
                <a:spcPct val="30000"/>
              </a:spcBef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</a:t>
            </a:r>
          </a:p>
          <a:p>
            <a:pPr>
              <a:lnSpc>
                <a:spcPct val="90000"/>
              </a:lnSpc>
              <a:spcBef>
                <a:spcPts val="1920"/>
              </a:spcBef>
              <a:defRPr/>
            </a:pPr>
            <a:r>
              <a:rPr lang="en-US" sz="2400" b="0" dirty="0">
                <a:cs typeface="+mn-cs"/>
                <a:sym typeface="Symbol" charset="0"/>
              </a:rPr>
              <a:t>Then </a:t>
            </a:r>
            <a:r>
              <a:rPr lang="en-US" sz="2400" b="0" u="sng" dirty="0">
                <a:cs typeface="+mn-cs"/>
                <a:sym typeface="Symbol" charset="0"/>
              </a:rPr>
              <a:t>noise coherence matrix</a:t>
            </a:r>
            <a:r>
              <a:rPr lang="en-US" sz="2400" b="0" dirty="0">
                <a:cs typeface="+mn-cs"/>
                <a:sym typeface="Symbol" charset="0"/>
              </a:rPr>
              <a:t> is</a:t>
            </a:r>
          </a:p>
          <a:p>
            <a:pPr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endParaRPr lang="en-US" sz="2400" b="0" baseline="30000" dirty="0">
              <a:cs typeface="+mn-cs"/>
              <a:sym typeface="Symbol" charset="0"/>
            </a:endParaRPr>
          </a:p>
        </p:txBody>
      </p:sp>
      <p:graphicFrame>
        <p:nvGraphicFramePr>
          <p:cNvPr id="26693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2233432"/>
              </p:ext>
            </p:extLst>
          </p:nvPr>
        </p:nvGraphicFramePr>
        <p:xfrm>
          <a:off x="1043608" y="2636912"/>
          <a:ext cx="4320480" cy="399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25700" imgH="241300" progId="Equation.3">
                  <p:embed/>
                </p:oleObj>
              </mc:Choice>
              <mc:Fallback>
                <p:oleObj name="Equation" r:id="rId2" imgW="2425700" imgH="241300" progId="Equation.3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636912"/>
                        <a:ext cx="4320480" cy="39962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4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6803136"/>
              </p:ext>
            </p:extLst>
          </p:nvPr>
        </p:nvGraphicFramePr>
        <p:xfrm>
          <a:off x="1043608" y="3658543"/>
          <a:ext cx="3575050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2600" imgH="241300" progId="Equation.3">
                  <p:embed/>
                </p:oleObj>
              </mc:Choice>
              <mc:Fallback>
                <p:oleObj name="Equation" r:id="rId4" imgW="1752600" imgH="241300" progId="Equation.3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658543"/>
                        <a:ext cx="3575050" cy="4905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5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480468"/>
              </p:ext>
            </p:extLst>
          </p:nvPr>
        </p:nvGraphicFramePr>
        <p:xfrm>
          <a:off x="1043608" y="5157192"/>
          <a:ext cx="3240088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549400" imgH="228600" progId="Equation.3">
                  <p:embed/>
                </p:oleObj>
              </mc:Choice>
              <mc:Fallback>
                <p:oleObj name="Equation" r:id="rId6" imgW="1549400" imgH="228600" progId="Equation.3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5157192"/>
                        <a:ext cx="3240088" cy="4016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6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620018"/>
              </p:ext>
            </p:extLst>
          </p:nvPr>
        </p:nvGraphicFramePr>
        <p:xfrm>
          <a:off x="5364088" y="5157192"/>
          <a:ext cx="3528392" cy="104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41600" imgH="711200" progId="Equation.3">
                  <p:embed/>
                </p:oleObj>
              </mc:Choice>
              <mc:Fallback>
                <p:oleObj name="Equation" r:id="rId8" imgW="2641600" imgH="711200" progId="Equation.3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157192"/>
                        <a:ext cx="3528392" cy="10449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697" name="Object 73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9211932"/>
              </p:ext>
            </p:extLst>
          </p:nvPr>
        </p:nvGraphicFramePr>
        <p:xfrm>
          <a:off x="1042988" y="2060848"/>
          <a:ext cx="43211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05000" imgH="203200" progId="Equation.3">
                  <p:embed/>
                </p:oleObj>
              </mc:Choice>
              <mc:Fallback>
                <p:oleObj name="Equation" r:id="rId10" imgW="1905000" imgH="203200" progId="Equation.3">
                  <p:embed/>
                  <p:pic>
                    <p:nvPicPr>
                      <p:cNvPr id="0" name="Picture 7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060848"/>
                        <a:ext cx="4321175" cy="460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5/5</a:t>
            </a:r>
            <a:endParaRPr lang="en-US" dirty="0">
              <a:cs typeface="+mj-cs"/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124744"/>
            <a:ext cx="8641655" cy="51990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Definitions:</a:t>
            </a:r>
            <a:r>
              <a:rPr lang="en-US" b="0" dirty="0">
                <a:cs typeface="+mn-cs"/>
                <a:sym typeface="Symbol" charset="0"/>
              </a:rPr>
              <a:t> </a:t>
            </a:r>
            <a:endParaRPr lang="en-US" sz="2400" b="0" u="sng" dirty="0">
              <a:cs typeface="+mn-cs"/>
            </a:endParaRPr>
          </a:p>
          <a:p>
            <a:pPr>
              <a:lnSpc>
                <a:spcPct val="80000"/>
              </a:lnSpc>
              <a:spcBef>
                <a:spcPts val="576"/>
              </a:spcBef>
              <a:defRPr/>
            </a:pPr>
            <a:r>
              <a:rPr lang="en-US" sz="2400" b="0" u="sng" dirty="0">
                <a:solidFill>
                  <a:srgbClr val="FFFF66"/>
                </a:solidFill>
                <a:cs typeface="+mn-cs"/>
              </a:rPr>
              <a:t>Array Gain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 = improvement in SNR</a:t>
            </a:r>
            <a:r>
              <a:rPr lang="en-US" sz="200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for source at </a:t>
            </a:r>
            <a:r>
              <a:rPr lang="en-US" sz="2000" b="0" dirty="0">
                <a:solidFill>
                  <a:srgbClr val="FFFF66"/>
                </a:solidFill>
                <a:cs typeface="+mn-cs"/>
                <a:sym typeface="Symbol" charset="0"/>
              </a:rPr>
              <a:t>angle </a:t>
            </a:r>
            <a:r>
              <a:rPr lang="en-US" sz="2000" b="0" i="1" dirty="0">
                <a:solidFill>
                  <a:srgbClr val="FFFF66"/>
                </a:solidFill>
                <a:cs typeface="+mn-cs"/>
                <a:sym typeface="Symbol" charset="0"/>
              </a:rPr>
              <a:t></a:t>
            </a:r>
            <a:r>
              <a:rPr lang="en-US" sz="2000" b="0" i="1" dirty="0">
                <a:cs typeface="+mn-cs"/>
                <a:sym typeface="Symbol" charset="0"/>
              </a:rPr>
              <a:t> </a:t>
            </a:r>
            <a:r>
              <a:rPr lang="en-US" sz="2000" b="0" dirty="0">
                <a:cs typeface="+mn-cs"/>
                <a:sym typeface="Symbol" charset="0"/>
              </a:rPr>
              <a:t>  ( -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+mn-cs"/>
                <a:sym typeface="Symbol" charset="0"/>
              </a:rPr>
              <a:t>&lt;</a:t>
            </a:r>
            <a:r>
              <a:rPr lang="en-US" sz="2000" b="0" i="1" dirty="0">
                <a:cs typeface="+mn-cs"/>
                <a:sym typeface="Symbol" charset="0"/>
              </a:rPr>
              <a:t>&lt; 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Arial" charset="0"/>
                <a:sym typeface="Symbol" charset="0"/>
              </a:rPr>
              <a:t> ) </a:t>
            </a:r>
            <a:br>
              <a:rPr lang="en-US" sz="2000" dirty="0">
                <a:cs typeface="+mn-cs"/>
              </a:rPr>
            </a:b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600"/>
              </a:spcBef>
              <a:spcAft>
                <a:spcPct val="20000"/>
              </a:spcAft>
              <a:defRPr/>
            </a:pPr>
            <a:r>
              <a:rPr lang="en-US" sz="2400" b="0" dirty="0">
                <a:cs typeface="+mn-cs"/>
              </a:rPr>
              <a:t>Will consider 2 special cases...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endParaRPr lang="en-US" sz="2400" b="0" dirty="0">
              <a:cs typeface="+mn-cs"/>
            </a:endParaRPr>
          </a:p>
        </p:txBody>
      </p:sp>
      <p:sp>
        <p:nvSpPr>
          <p:cNvPr id="469010" name="Line 18"/>
          <p:cNvSpPr>
            <a:spLocks noChangeShapeType="1"/>
          </p:cNvSpPr>
          <p:nvPr/>
        </p:nvSpPr>
        <p:spPr bwMode="auto">
          <a:xfrm flipH="1">
            <a:off x="5651500" y="2204864"/>
            <a:ext cx="288925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69011" name="Text Box 19"/>
          <p:cNvSpPr txBox="1">
            <a:spLocks noChangeArrowheads="1"/>
          </p:cNvSpPr>
          <p:nvPr/>
        </p:nvSpPr>
        <p:spPr bwMode="auto">
          <a:xfrm>
            <a:off x="5870610" y="1973331"/>
            <a:ext cx="2864979" cy="591573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b="0" dirty="0">
                <a:ea typeface="ＭＳ Ｐゴシック" charset="0"/>
                <a:cs typeface="+mn-cs"/>
              </a:rPr>
              <a:t>|signal transfer function|^2</a:t>
            </a:r>
          </a:p>
          <a:p>
            <a:pPr algn="ctr" eaLnBrk="0" hangingPunct="0">
              <a:spcBef>
                <a:spcPct val="20000"/>
              </a:spcBef>
              <a:defRPr/>
            </a:pPr>
            <a:r>
              <a:rPr lang="en-US" sz="1200" b="0" dirty="0">
                <a:ea typeface="ＭＳ Ｐゴシック" charset="0"/>
                <a:cs typeface="+mn-cs"/>
              </a:rPr>
              <a:t>(with micr-1 used as reference: d</a:t>
            </a:r>
            <a:r>
              <a:rPr lang="en-US" sz="1200" b="0" baseline="-25000" dirty="0">
                <a:ea typeface="ＭＳ Ｐゴシック" charset="0"/>
                <a:cs typeface="+mn-cs"/>
              </a:rPr>
              <a:t>1 </a:t>
            </a:r>
            <a:r>
              <a:rPr lang="en-US" sz="1200" b="0" dirty="0">
                <a:ea typeface="ＭＳ Ｐゴシック" charset="0"/>
                <a:cs typeface="+mn-cs"/>
              </a:rPr>
              <a:t>=1)  </a:t>
            </a:r>
          </a:p>
        </p:txBody>
      </p:sp>
      <p:sp>
        <p:nvSpPr>
          <p:cNvPr id="469012" name="Text Box 20"/>
          <p:cNvSpPr txBox="1">
            <a:spLocks noChangeArrowheads="1"/>
          </p:cNvSpPr>
          <p:nvPr/>
        </p:nvSpPr>
        <p:spPr bwMode="auto">
          <a:xfrm>
            <a:off x="5862760" y="2444378"/>
            <a:ext cx="2813696" cy="36997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b="0" dirty="0">
                <a:ea typeface="ＭＳ Ｐゴシック" charset="0"/>
                <a:cs typeface="+mn-cs"/>
              </a:rPr>
              <a:t>|noise transfer function|^2</a:t>
            </a:r>
          </a:p>
        </p:txBody>
      </p:sp>
      <p:sp>
        <p:nvSpPr>
          <p:cNvPr id="469013" name="Line 21"/>
          <p:cNvSpPr>
            <a:spLocks noChangeShapeType="1"/>
          </p:cNvSpPr>
          <p:nvPr/>
        </p:nvSpPr>
        <p:spPr bwMode="auto">
          <a:xfrm flipH="1">
            <a:off x="5651500" y="2636912"/>
            <a:ext cx="288925" cy="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2773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0162341"/>
              </p:ext>
            </p:extLst>
          </p:nvPr>
        </p:nvGraphicFramePr>
        <p:xfrm>
          <a:off x="827088" y="2022674"/>
          <a:ext cx="44656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92400" imgH="546100" progId="Equation.3">
                  <p:embed/>
                </p:oleObj>
              </mc:Choice>
              <mc:Fallback>
                <p:oleObj name="Equation" r:id="rId2" imgW="2692400" imgH="546100" progId="Equation.3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22674"/>
                        <a:ext cx="4465637" cy="830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5/5</a:t>
            </a:r>
            <a:endParaRPr lang="en-US" dirty="0">
              <a:cs typeface="+mj-cs"/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38250"/>
            <a:ext cx="8641655" cy="51990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Definitions:</a:t>
            </a:r>
            <a:r>
              <a:rPr lang="en-US" b="0" dirty="0">
                <a:cs typeface="+mn-cs"/>
                <a:sym typeface="Symbol" charset="0"/>
              </a:rPr>
              <a:t> </a:t>
            </a:r>
            <a:endParaRPr lang="en-US" sz="2400" b="0" u="sng" dirty="0">
              <a:cs typeface="+mn-cs"/>
            </a:endParaRPr>
          </a:p>
          <a:p>
            <a:pPr>
              <a:lnSpc>
                <a:spcPct val="80000"/>
              </a:lnSpc>
              <a:spcBef>
                <a:spcPts val="576"/>
              </a:spcBef>
              <a:defRPr/>
            </a:pPr>
            <a:r>
              <a:rPr lang="en-US" sz="2400" b="0" u="sng" dirty="0">
                <a:solidFill>
                  <a:srgbClr val="FFFF66"/>
                </a:solidFill>
                <a:cs typeface="+mn-cs"/>
              </a:rPr>
              <a:t>Array Gain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 = improvement in SNR</a:t>
            </a:r>
            <a:r>
              <a:rPr lang="en-US" sz="200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for source at </a:t>
            </a:r>
            <a:r>
              <a:rPr lang="en-US" sz="2000" b="0" dirty="0">
                <a:solidFill>
                  <a:srgbClr val="FFFF66"/>
                </a:solidFill>
                <a:cs typeface="+mn-cs"/>
                <a:sym typeface="Symbol" charset="0"/>
              </a:rPr>
              <a:t>angle </a:t>
            </a:r>
            <a:r>
              <a:rPr lang="en-US" sz="2000" b="0" i="1" dirty="0">
                <a:solidFill>
                  <a:srgbClr val="FFFF66"/>
                </a:solidFill>
                <a:cs typeface="+mn-cs"/>
                <a:sym typeface="Symbol" charset="0"/>
              </a:rPr>
              <a:t></a:t>
            </a:r>
            <a:r>
              <a:rPr lang="en-US" sz="2000" b="0" i="1" dirty="0">
                <a:cs typeface="+mn-cs"/>
                <a:sym typeface="Symbol" charset="0"/>
              </a:rPr>
              <a:t> </a:t>
            </a:r>
            <a:r>
              <a:rPr lang="en-US" sz="2000" b="0" dirty="0">
                <a:cs typeface="+mn-cs"/>
                <a:sym typeface="Symbol" charset="0"/>
              </a:rPr>
              <a:t>  ( -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+mn-cs"/>
                <a:sym typeface="Symbol" charset="0"/>
              </a:rPr>
              <a:t>&lt;</a:t>
            </a:r>
            <a:r>
              <a:rPr lang="en-US" sz="2000" b="0" i="1" dirty="0">
                <a:cs typeface="+mn-cs"/>
                <a:sym typeface="Symbol" charset="0"/>
              </a:rPr>
              <a:t>&lt; 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Arial" charset="0"/>
                <a:sym typeface="Symbol" charset="0"/>
              </a:rPr>
              <a:t> ) </a:t>
            </a:r>
            <a:br>
              <a:rPr lang="en-US" sz="2000" dirty="0">
                <a:cs typeface="+mn-cs"/>
              </a:rPr>
            </a:b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2400" b="0" u="sng" dirty="0">
                <a:cs typeface="+mn-cs"/>
              </a:rPr>
              <a:t>White Noise Gain</a:t>
            </a:r>
            <a:r>
              <a:rPr lang="en-US" sz="2400" b="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=array gain for </a:t>
            </a:r>
            <a:r>
              <a:rPr lang="en-US" sz="2000" u="sng" dirty="0">
                <a:cs typeface="+mn-cs"/>
              </a:rPr>
              <a:t>spatially uncorrelated</a:t>
            </a:r>
            <a:r>
              <a:rPr lang="en-US" sz="2000" b="0" dirty="0">
                <a:cs typeface="+mn-cs"/>
              </a:rPr>
              <a:t> noise </a:t>
            </a:r>
            <a:br>
              <a:rPr lang="en-US" sz="2000" b="0" dirty="0">
                <a:cs typeface="+mn-cs"/>
              </a:rPr>
            </a:b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b="0" dirty="0">
                <a:cs typeface="+mn-cs"/>
              </a:rPr>
              <a:t>                                                                       </a:t>
            </a:r>
            <a:r>
              <a:rPr lang="en-US" sz="1600" b="0" dirty="0">
                <a:cs typeface="+mn-cs"/>
              </a:rPr>
              <a:t>(e.g.</a:t>
            </a:r>
            <a:r>
              <a:rPr lang="en-US" sz="1600" b="0" i="1" dirty="0">
                <a:cs typeface="+mn-cs"/>
              </a:rPr>
              <a:t> </a:t>
            </a:r>
            <a:r>
              <a:rPr lang="en-US" sz="1600" b="0" dirty="0">
                <a:cs typeface="+mn-cs"/>
              </a:rPr>
              <a:t>sensor noise)</a:t>
            </a:r>
            <a:endParaRPr lang="en-US" sz="20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                                                   </a:t>
            </a:r>
            <a:r>
              <a:rPr lang="en-US" sz="1800" b="0" dirty="0" err="1">
                <a:cs typeface="+mn-cs"/>
                <a:sym typeface="Symbol" charset="0"/>
              </a:rPr>
              <a:t>ps</a:t>
            </a:r>
            <a:r>
              <a:rPr lang="en-US" sz="1800" b="0" dirty="0">
                <a:cs typeface="+mn-cs"/>
                <a:sym typeface="Symbol" charset="0"/>
              </a:rPr>
              <a:t>: often used as a measure for robustness</a:t>
            </a: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</p:txBody>
      </p:sp>
      <p:graphicFrame>
        <p:nvGraphicFramePr>
          <p:cNvPr id="27731" name="Object 8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799134069"/>
              </p:ext>
            </p:extLst>
          </p:nvPr>
        </p:nvGraphicFramePr>
        <p:xfrm>
          <a:off x="827088" y="3430667"/>
          <a:ext cx="3024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520700" progId="Equation.3">
                  <p:embed/>
                </p:oleObj>
              </mc:Choice>
              <mc:Fallback>
                <p:oleObj name="Equation" r:id="rId2" imgW="1892300" imgH="520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30667"/>
                        <a:ext cx="3024187" cy="7921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3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6815"/>
              </p:ext>
            </p:extLst>
          </p:nvPr>
        </p:nvGraphicFramePr>
        <p:xfrm>
          <a:off x="4067944" y="3479730"/>
          <a:ext cx="1079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83947" imgH="241195" progId="Equation.3">
                  <p:embed/>
                </p:oleObj>
              </mc:Choice>
              <mc:Fallback>
                <p:oleObj name="Equation" r:id="rId4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79730"/>
                        <a:ext cx="1079500" cy="425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3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7829912"/>
              </p:ext>
            </p:extLst>
          </p:nvPr>
        </p:nvGraphicFramePr>
        <p:xfrm>
          <a:off x="827088" y="2022674"/>
          <a:ext cx="44656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692400" imgH="546100" progId="Equation.3">
                  <p:embed/>
                </p:oleObj>
              </mc:Choice>
              <mc:Fallback>
                <p:oleObj name="Equation" r:id="rId6" imgW="26924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22674"/>
                        <a:ext cx="4465637" cy="830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9368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Data model &amp; definitions </a:t>
            </a:r>
            <a:r>
              <a:rPr lang="en-US" sz="2000" dirty="0"/>
              <a:t>5/5</a:t>
            </a:r>
            <a:endParaRPr lang="en-US" dirty="0">
              <a:cs typeface="+mj-cs"/>
            </a:endParaRPr>
          </a:p>
        </p:txBody>
      </p:sp>
      <p:sp>
        <p:nvSpPr>
          <p:cNvPr id="4689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38250"/>
            <a:ext cx="8641655" cy="5199062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  <a:defRPr/>
            </a:pPr>
            <a:r>
              <a:rPr lang="en-US" dirty="0">
                <a:cs typeface="+mn-cs"/>
                <a:sym typeface="Symbol" charset="0"/>
              </a:rPr>
              <a:t>Definitions:</a:t>
            </a:r>
            <a:r>
              <a:rPr lang="en-US" b="0" dirty="0">
                <a:cs typeface="+mn-cs"/>
                <a:sym typeface="Symbol" charset="0"/>
              </a:rPr>
              <a:t> </a:t>
            </a:r>
            <a:endParaRPr lang="en-US" sz="2400" b="0" u="sng" dirty="0">
              <a:cs typeface="+mn-cs"/>
            </a:endParaRPr>
          </a:p>
          <a:p>
            <a:pPr>
              <a:lnSpc>
                <a:spcPct val="80000"/>
              </a:lnSpc>
              <a:spcBef>
                <a:spcPts val="576"/>
              </a:spcBef>
              <a:defRPr/>
            </a:pPr>
            <a:r>
              <a:rPr lang="en-US" sz="2400" b="0" u="sng" dirty="0">
                <a:solidFill>
                  <a:srgbClr val="FFFF66"/>
                </a:solidFill>
                <a:cs typeface="+mn-cs"/>
              </a:rPr>
              <a:t>Array Gain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 = improvement in SNR</a:t>
            </a:r>
            <a:r>
              <a:rPr lang="en-US" sz="2000" dirty="0">
                <a:solidFill>
                  <a:srgbClr val="FFFF66"/>
                </a:solidFill>
                <a:cs typeface="+mn-cs"/>
              </a:rPr>
              <a:t> </a:t>
            </a:r>
            <a:r>
              <a:rPr lang="en-US" sz="2000" b="0" dirty="0">
                <a:solidFill>
                  <a:srgbClr val="FFFF66"/>
                </a:solidFill>
                <a:cs typeface="+mn-cs"/>
              </a:rPr>
              <a:t>for source at </a:t>
            </a:r>
            <a:r>
              <a:rPr lang="en-US" sz="2000" b="0" dirty="0">
                <a:solidFill>
                  <a:srgbClr val="FFFF66"/>
                </a:solidFill>
                <a:cs typeface="+mn-cs"/>
                <a:sym typeface="Symbol" charset="0"/>
              </a:rPr>
              <a:t>angle </a:t>
            </a:r>
            <a:r>
              <a:rPr lang="en-US" sz="2000" b="0" i="1" dirty="0">
                <a:solidFill>
                  <a:srgbClr val="FFFF66"/>
                </a:solidFill>
                <a:cs typeface="+mn-cs"/>
                <a:sym typeface="Symbol" charset="0"/>
              </a:rPr>
              <a:t></a:t>
            </a:r>
            <a:r>
              <a:rPr lang="en-US" sz="2000" b="0" i="1" dirty="0">
                <a:cs typeface="+mn-cs"/>
                <a:sym typeface="Symbol" charset="0"/>
              </a:rPr>
              <a:t> </a:t>
            </a:r>
            <a:r>
              <a:rPr lang="en-US" sz="2000" b="0" dirty="0">
                <a:cs typeface="+mn-cs"/>
                <a:sym typeface="Symbol" charset="0"/>
              </a:rPr>
              <a:t>  ( -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+mn-cs"/>
                <a:sym typeface="Symbol" charset="0"/>
              </a:rPr>
              <a:t>&lt;</a:t>
            </a:r>
            <a:r>
              <a:rPr lang="en-US" sz="2000" b="0" i="1" dirty="0">
                <a:cs typeface="+mn-cs"/>
                <a:sym typeface="Symbol" charset="0"/>
              </a:rPr>
              <a:t>&lt; </a:t>
            </a:r>
            <a:r>
              <a:rPr lang="el-GR" sz="2000" b="0" dirty="0">
                <a:cs typeface="Arial" charset="0"/>
                <a:sym typeface="Symbol" charset="0"/>
              </a:rPr>
              <a:t>π</a:t>
            </a:r>
            <a:r>
              <a:rPr lang="en-US" sz="2000" b="0" dirty="0">
                <a:cs typeface="Arial" charset="0"/>
                <a:sym typeface="Symbol" charset="0"/>
              </a:rPr>
              <a:t> ) </a:t>
            </a:r>
            <a:br>
              <a:rPr lang="en-US" sz="2000" dirty="0">
                <a:cs typeface="+mn-cs"/>
              </a:rPr>
            </a:br>
            <a:endParaRPr lang="en-US" sz="200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ct val="20000"/>
              </a:spcAft>
              <a:defRPr/>
            </a:pPr>
            <a:r>
              <a:rPr lang="en-US" sz="2400" b="0" u="sng" dirty="0">
                <a:cs typeface="+mn-cs"/>
              </a:rPr>
              <a:t>White Noise Gain</a:t>
            </a:r>
            <a:r>
              <a:rPr lang="en-US" sz="2400" b="0" dirty="0">
                <a:cs typeface="+mn-cs"/>
              </a:rPr>
              <a:t> </a:t>
            </a:r>
            <a:r>
              <a:rPr lang="en-US" sz="2000" b="0" dirty="0">
                <a:cs typeface="+mn-cs"/>
              </a:rPr>
              <a:t>=array gain for </a:t>
            </a:r>
            <a:r>
              <a:rPr lang="en-US" sz="2000" u="sng" dirty="0">
                <a:cs typeface="+mn-cs"/>
              </a:rPr>
              <a:t>spatially uncorrelated</a:t>
            </a:r>
            <a:r>
              <a:rPr lang="en-US" sz="2000" b="0" dirty="0">
                <a:cs typeface="+mn-cs"/>
              </a:rPr>
              <a:t> noise </a:t>
            </a:r>
            <a:br>
              <a:rPr lang="en-US" sz="2000" b="0" dirty="0">
                <a:cs typeface="+mn-cs"/>
              </a:rPr>
            </a:b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defRPr/>
            </a:pPr>
            <a:r>
              <a:rPr lang="en-US" sz="2400" b="0" u="sng" dirty="0">
                <a:cs typeface="+mn-cs"/>
              </a:rPr>
              <a:t>Directivity</a:t>
            </a:r>
            <a:r>
              <a:rPr lang="en-US" sz="2000" b="0" dirty="0">
                <a:cs typeface="+mn-cs"/>
              </a:rPr>
              <a:t> =array gain for </a:t>
            </a:r>
            <a:r>
              <a:rPr lang="en-US" sz="2000" u="sng" dirty="0">
                <a:cs typeface="+mn-cs"/>
              </a:rPr>
              <a:t>diffuse</a:t>
            </a:r>
            <a:r>
              <a:rPr lang="en-US" sz="2000" b="0" dirty="0">
                <a:cs typeface="+mn-cs"/>
              </a:rPr>
              <a:t> noise (=coming from all directions) </a:t>
            </a:r>
            <a:br>
              <a:rPr lang="en-US" sz="2000" b="0" dirty="0">
                <a:cs typeface="+mn-cs"/>
              </a:rPr>
            </a:b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spcBef>
                <a:spcPct val="10000"/>
              </a:spcBef>
              <a:spcAft>
                <a:spcPct val="20000"/>
              </a:spcAft>
              <a:buFontTx/>
              <a:buNone/>
              <a:defRPr/>
            </a:pPr>
            <a:br>
              <a:rPr lang="en-US" sz="2000" b="0" dirty="0">
                <a:cs typeface="+mn-cs"/>
              </a:rPr>
            </a:br>
            <a:br>
              <a:rPr lang="en-US" sz="2000" b="0" dirty="0">
                <a:cs typeface="+mn-cs"/>
              </a:rPr>
            </a:br>
            <a:endParaRPr lang="en-US" sz="1800" b="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spcBef>
                <a:spcPts val="1416"/>
              </a:spcBef>
              <a:spcAft>
                <a:spcPct val="20000"/>
              </a:spcAft>
              <a:buFontTx/>
              <a:buNone/>
              <a:defRPr/>
            </a:pPr>
            <a:r>
              <a:rPr lang="en-US" sz="1600" b="0" dirty="0">
                <a:cs typeface="+mn-cs"/>
                <a:sym typeface="Symbol" charset="0"/>
              </a:rPr>
              <a:t> DI(</a:t>
            </a:r>
            <a:r>
              <a:rPr lang="en-US" sz="1600" b="0" dirty="0" err="1">
                <a:cs typeface="+mn-cs"/>
                <a:sym typeface="Symbol" charset="0"/>
              </a:rPr>
              <a:t>ω</a:t>
            </a:r>
            <a:r>
              <a:rPr lang="en-US" sz="1600" b="0" dirty="0">
                <a:cs typeface="+mn-cs"/>
                <a:sym typeface="Symbol" charset="0"/>
              </a:rPr>
              <a:t>,</a:t>
            </a:r>
            <a:r>
              <a:rPr lang="en-US" sz="1600" b="0" i="1" dirty="0">
                <a:sym typeface="Symbol" charset="0"/>
              </a:rPr>
              <a:t></a:t>
            </a:r>
            <a:r>
              <a:rPr lang="en-US" sz="1600" b="0" i="1" baseline="-25000" dirty="0">
                <a:sym typeface="Symbol" charset="0"/>
              </a:rPr>
              <a:t>max</a:t>
            </a:r>
            <a:r>
              <a:rPr lang="en-US" sz="1600" b="0" dirty="0">
                <a:sym typeface="Symbol" charset="0"/>
              </a:rPr>
              <a:t>)</a:t>
            </a:r>
            <a:r>
              <a:rPr lang="en-US" sz="1600" b="0" dirty="0"/>
              <a:t> </a:t>
            </a:r>
            <a:r>
              <a:rPr lang="en-US" sz="1600" b="0" dirty="0">
                <a:cs typeface="+mn-cs"/>
                <a:sym typeface="Symbol" charset="0"/>
              </a:rPr>
              <a:t> and WNG</a:t>
            </a:r>
            <a:r>
              <a:rPr lang="en-US" sz="1600" b="0" dirty="0">
                <a:sym typeface="Symbol" charset="0"/>
              </a:rPr>
              <a:t>(</a:t>
            </a:r>
            <a:r>
              <a:rPr lang="en-US" sz="1600" b="0" dirty="0" err="1">
                <a:sym typeface="Symbol" charset="0"/>
              </a:rPr>
              <a:t>ω</a:t>
            </a:r>
            <a:r>
              <a:rPr lang="en-US" sz="1600" b="0" dirty="0">
                <a:sym typeface="Symbol" charset="0"/>
              </a:rPr>
              <a:t>,</a:t>
            </a:r>
            <a:r>
              <a:rPr lang="en-US" sz="1600" b="0" i="1" dirty="0">
                <a:sym typeface="Symbol" charset="0"/>
              </a:rPr>
              <a:t></a:t>
            </a:r>
            <a:r>
              <a:rPr lang="en-US" sz="1600" b="0" i="1" baseline="-25000" dirty="0">
                <a:sym typeface="Symbol" charset="0"/>
              </a:rPr>
              <a:t>max</a:t>
            </a:r>
            <a:r>
              <a:rPr lang="en-US" sz="1600" b="0" dirty="0">
                <a:sym typeface="Symbol" charset="0"/>
              </a:rPr>
              <a:t>)</a:t>
            </a:r>
            <a:r>
              <a:rPr lang="en-US" sz="1600" b="0" dirty="0"/>
              <a:t> </a:t>
            </a:r>
            <a:r>
              <a:rPr lang="en-US" sz="1600" b="0" dirty="0">
                <a:cs typeface="+mn-cs"/>
              </a:rPr>
              <a:t>used as performance criterion</a:t>
            </a:r>
          </a:p>
        </p:txBody>
      </p:sp>
      <p:graphicFrame>
        <p:nvGraphicFramePr>
          <p:cNvPr id="27729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6805954"/>
              </p:ext>
            </p:extLst>
          </p:nvPr>
        </p:nvGraphicFramePr>
        <p:xfrm>
          <a:off x="4140201" y="4725144"/>
          <a:ext cx="352814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55800" imgH="482600" progId="">
                  <p:embed/>
                </p:oleObj>
              </mc:Choice>
              <mc:Fallback>
                <p:oleObj name="Equation" r:id="rId2" imgW="1955800" imgH="482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1" y="4725144"/>
                        <a:ext cx="3528143" cy="7920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9004" name="Text Box 12"/>
          <p:cNvSpPr txBox="1">
            <a:spLocks noChangeArrowheads="1"/>
          </p:cNvSpPr>
          <p:nvPr/>
        </p:nvSpPr>
        <p:spPr bwMode="auto">
          <a:xfrm>
            <a:off x="4386969" y="5394060"/>
            <a:ext cx="1481175" cy="339196"/>
          </a:xfrm>
          <a:prstGeom prst="rect">
            <a:avLst/>
          </a:prstGeom>
          <a:solidFill>
            <a:srgbClr val="FF0000">
              <a:alpha val="64000"/>
            </a:srgb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600" b="0" dirty="0">
                <a:ea typeface="ＭＳ Ｐゴシック" charset="0"/>
                <a:cs typeface="+mn-cs"/>
              </a:rPr>
              <a:t>..without proof</a:t>
            </a:r>
            <a:endParaRPr lang="en-GB" sz="1600" b="0" dirty="0">
              <a:ea typeface="ＭＳ Ｐゴシック" charset="0"/>
              <a:cs typeface="+mn-cs"/>
            </a:endParaRPr>
          </a:p>
        </p:txBody>
      </p:sp>
      <p:graphicFrame>
        <p:nvGraphicFramePr>
          <p:cNvPr id="27730" name="Object 82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018309080"/>
              </p:ext>
            </p:extLst>
          </p:nvPr>
        </p:nvGraphicFramePr>
        <p:xfrm>
          <a:off x="827088" y="4725144"/>
          <a:ext cx="3097212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892300" imgH="533400" progId="Equation.3">
                  <p:embed/>
                </p:oleObj>
              </mc:Choice>
              <mc:Fallback>
                <p:oleObj name="Equation" r:id="rId4" imgW="1892300" imgH="5334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4725144"/>
                        <a:ext cx="3097212" cy="8731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31" name="Object 8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343925906"/>
              </p:ext>
            </p:extLst>
          </p:nvPr>
        </p:nvGraphicFramePr>
        <p:xfrm>
          <a:off x="827088" y="3430667"/>
          <a:ext cx="3024187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92300" imgH="520700" progId="Equation.3">
                  <p:embed/>
                </p:oleObj>
              </mc:Choice>
              <mc:Fallback>
                <p:oleObj name="Equation" r:id="rId6" imgW="1892300" imgH="5207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3430667"/>
                        <a:ext cx="3024187" cy="7921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732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4212763"/>
              </p:ext>
            </p:extLst>
          </p:nvPr>
        </p:nvGraphicFramePr>
        <p:xfrm>
          <a:off x="4067944" y="3479730"/>
          <a:ext cx="1079500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583947" imgH="241195" progId="Equation.3">
                  <p:embed/>
                </p:oleObj>
              </mc:Choice>
              <mc:Fallback>
                <p:oleObj name="Equation" r:id="rId8" imgW="58394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3479730"/>
                        <a:ext cx="1079500" cy="4254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7741" name="Group 30"/>
          <p:cNvGrpSpPr>
            <a:grpSpLocks/>
          </p:cNvGrpSpPr>
          <p:nvPr/>
        </p:nvGrpSpPr>
        <p:grpSpPr bwMode="auto">
          <a:xfrm>
            <a:off x="8316913" y="3401124"/>
            <a:ext cx="625475" cy="338138"/>
            <a:chOff x="5239" y="2160"/>
            <a:chExt cx="394" cy="213"/>
          </a:xfrm>
        </p:grpSpPr>
        <p:sp>
          <p:nvSpPr>
            <p:cNvPr id="469014" name="AutoShape 22"/>
            <p:cNvSpPr>
              <a:spLocks noChangeArrowheads="1"/>
            </p:cNvSpPr>
            <p:nvPr/>
          </p:nvSpPr>
          <p:spPr bwMode="auto">
            <a:xfrm>
              <a:off x="5239" y="2160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469015" name="AutoShape 23"/>
            <p:cNvSpPr>
              <a:spLocks noChangeArrowheads="1"/>
            </p:cNvSpPr>
            <p:nvPr/>
          </p:nvSpPr>
          <p:spPr bwMode="auto">
            <a:xfrm>
              <a:off x="5420" y="2160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pSp>
        <p:nvGrpSpPr>
          <p:cNvPr id="27742" name="Group 29"/>
          <p:cNvGrpSpPr>
            <a:grpSpLocks/>
          </p:cNvGrpSpPr>
          <p:nvPr/>
        </p:nvGrpSpPr>
        <p:grpSpPr bwMode="auto">
          <a:xfrm>
            <a:off x="8027988" y="4769549"/>
            <a:ext cx="914400" cy="338138"/>
            <a:chOff x="5057" y="3022"/>
            <a:chExt cx="576" cy="213"/>
          </a:xfrm>
        </p:grpSpPr>
        <p:sp>
          <p:nvSpPr>
            <p:cNvPr id="469016" name="AutoShape 24"/>
            <p:cNvSpPr>
              <a:spLocks noChangeArrowheads="1"/>
            </p:cNvSpPr>
            <p:nvPr/>
          </p:nvSpPr>
          <p:spPr bwMode="auto">
            <a:xfrm>
              <a:off x="5057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469017" name="AutoShape 25"/>
            <p:cNvSpPr>
              <a:spLocks noChangeArrowheads="1"/>
            </p:cNvSpPr>
            <p:nvPr/>
          </p:nvSpPr>
          <p:spPr bwMode="auto">
            <a:xfrm>
              <a:off x="5239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469018" name="AutoShape 26"/>
            <p:cNvSpPr>
              <a:spLocks noChangeArrowheads="1"/>
            </p:cNvSpPr>
            <p:nvPr/>
          </p:nvSpPr>
          <p:spPr bwMode="auto">
            <a:xfrm>
              <a:off x="5420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27733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955470"/>
              </p:ext>
            </p:extLst>
          </p:nvPr>
        </p:nvGraphicFramePr>
        <p:xfrm>
          <a:off x="827088" y="2022674"/>
          <a:ext cx="4465637" cy="830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92400" imgH="546100" progId="Equation.3">
                  <p:embed/>
                </p:oleObj>
              </mc:Choice>
              <mc:Fallback>
                <p:oleObj name="Equation" r:id="rId10" imgW="26924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2022674"/>
                        <a:ext cx="4465637" cy="830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56176" y="5446965"/>
            <a:ext cx="2808312" cy="1015663"/>
          </a:xfrm>
          <a:prstGeom prst="rect">
            <a:avLst/>
          </a:prstGeom>
          <a:solidFill>
            <a:srgbClr val="FF0000">
              <a:alpha val="64000"/>
            </a:srgb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PS: </a:t>
            </a:r>
            <a:r>
              <a:rPr lang="en-US" sz="1200" dirty="0" err="1"/>
              <a:t>ω</a:t>
            </a:r>
            <a:r>
              <a:rPr lang="en-US" sz="1200" dirty="0"/>
              <a:t> is rad/sample ( -</a:t>
            </a:r>
            <a:r>
              <a:rPr lang="en-US" sz="1200" dirty="0" err="1"/>
              <a:t>Π≤ω≤Π</a:t>
            </a:r>
            <a:r>
              <a:rPr lang="en-US" sz="1200" dirty="0"/>
              <a:t> )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ω.fs</a:t>
            </a:r>
            <a:r>
              <a:rPr lang="en-US" sz="1200" dirty="0"/>
              <a:t> is rad/sec</a:t>
            </a:r>
          </a:p>
          <a:p>
            <a:r>
              <a:rPr lang="en-US" sz="1200" dirty="0"/>
              <a:t>       </a:t>
            </a:r>
            <a:r>
              <a:rPr lang="en-US" sz="1200" dirty="0" err="1"/>
              <a:t>ω.fs</a:t>
            </a:r>
            <a:r>
              <a:rPr lang="en-US" sz="1200" dirty="0"/>
              <a:t>/c = ..=2Π/</a:t>
            </a:r>
            <a:r>
              <a:rPr lang="en-US" sz="1200" dirty="0" err="1"/>
              <a:t>λ</a:t>
            </a:r>
            <a:r>
              <a:rPr lang="en-US" sz="1200" dirty="0"/>
              <a:t> is rad/meter</a:t>
            </a:r>
          </a:p>
          <a:p>
            <a:r>
              <a:rPr lang="en-US" sz="1200" dirty="0"/>
              <a:t>Zero-crossings at </a:t>
            </a:r>
            <a:r>
              <a:rPr lang="en-US" sz="1200" dirty="0" err="1"/>
              <a:t>d</a:t>
            </a:r>
            <a:r>
              <a:rPr lang="en-US" sz="1200" baseline="-25000" dirty="0" err="1"/>
              <a:t>j</a:t>
            </a:r>
            <a:r>
              <a:rPr lang="en-US" sz="1200" dirty="0"/>
              <a:t>-d</a:t>
            </a:r>
            <a:r>
              <a:rPr lang="en-US" sz="1200" baseline="-25000" dirty="0"/>
              <a:t>i</a:t>
            </a:r>
            <a:r>
              <a:rPr lang="en-US" sz="1200" dirty="0"/>
              <a:t>=(integer).</a:t>
            </a:r>
            <a:r>
              <a:rPr lang="en-US" sz="1200" dirty="0" err="1"/>
              <a:t>λ</a:t>
            </a:r>
            <a:r>
              <a:rPr lang="en-US" sz="1200" dirty="0"/>
              <a:t>/2 </a:t>
            </a:r>
          </a:p>
          <a:p>
            <a:r>
              <a:rPr lang="en-US" sz="1200" dirty="0"/>
              <a:t>for </a:t>
            </a:r>
            <a:r>
              <a:rPr lang="en-US" sz="1200" dirty="0" err="1"/>
              <a:t>λ</a:t>
            </a:r>
            <a:r>
              <a:rPr lang="en-US" sz="1200" dirty="0"/>
              <a:t>=17m (@20Hz)..17mm(@20kHz)</a:t>
            </a:r>
          </a:p>
        </p:txBody>
      </p:sp>
    </p:spTree>
    <p:extLst>
      <p:ext uri="{BB962C8B-B14F-4D97-AF65-F5344CB8AC3E}">
        <p14:creationId xmlns:p14="http://schemas.microsoft.com/office/powerpoint/2010/main" val="252188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1520" y="1035050"/>
            <a:ext cx="8611493" cy="5289550"/>
          </a:xfrm>
        </p:spPr>
        <p:txBody>
          <a:bodyPr/>
          <a:lstStyle/>
          <a:p>
            <a:pPr>
              <a:defRPr/>
            </a:pPr>
            <a:r>
              <a:rPr lang="en-GB" sz="2400" b="0" dirty="0">
                <a:cs typeface="+mn-cs"/>
              </a:rPr>
              <a:t>Far-field assumptions not valid for sources close to microphone array</a:t>
            </a:r>
          </a:p>
          <a:p>
            <a:pPr lvl="1">
              <a:defRPr/>
            </a:pPr>
            <a:r>
              <a:rPr lang="en-US" sz="2000" dirty="0"/>
              <a:t>spherical waves instead of plane waves</a:t>
            </a:r>
          </a:p>
          <a:p>
            <a:pPr lvl="1">
              <a:defRPr/>
            </a:pPr>
            <a:r>
              <a:rPr lang="en-US" sz="2000" dirty="0"/>
              <a:t>include attenuation of signals</a:t>
            </a:r>
          </a:p>
          <a:p>
            <a:pPr lvl="1">
              <a:defRPr/>
            </a:pPr>
            <a:r>
              <a:rPr lang="en-US" sz="2000" dirty="0">
                <a:sym typeface="Symbol" charset="0"/>
              </a:rPr>
              <a:t>2 coordinates </a:t>
            </a:r>
            <a:r>
              <a:rPr lang="en-US" sz="2000" i="1" dirty="0">
                <a:sym typeface="Symbol" charset="0"/>
              </a:rPr>
              <a:t></a:t>
            </a:r>
            <a:r>
              <a:rPr lang="en-US" sz="2000" dirty="0">
                <a:sym typeface="Symbol" charset="0"/>
              </a:rPr>
              <a:t>,</a:t>
            </a:r>
            <a:r>
              <a:rPr lang="en-US" sz="2000" i="1" dirty="0">
                <a:sym typeface="Symbol" charset="0"/>
              </a:rPr>
              <a:t>r</a:t>
            </a:r>
            <a:r>
              <a:rPr lang="en-US" sz="2000" dirty="0">
                <a:sym typeface="Symbol" charset="0"/>
              </a:rPr>
              <a:t> (=position </a:t>
            </a:r>
            <a:r>
              <a:rPr lang="en-US" sz="2000" b="1" dirty="0">
                <a:sym typeface="Symbol" charset="0"/>
              </a:rPr>
              <a:t>q</a:t>
            </a:r>
            <a:r>
              <a:rPr lang="en-US" sz="2000" dirty="0">
                <a:sym typeface="Symbol" charset="0"/>
              </a:rPr>
              <a:t>) instead of </a:t>
            </a:r>
            <a:r>
              <a:rPr lang="en-US" sz="2000" dirty="0"/>
              <a:t>1 coordinate </a:t>
            </a:r>
            <a:r>
              <a:rPr lang="en-US" sz="2000" i="1" dirty="0">
                <a:sym typeface="Symbol" charset="0"/>
              </a:rPr>
              <a:t>  </a:t>
            </a:r>
            <a:r>
              <a:rPr lang="en-US" sz="1600" dirty="0">
                <a:sym typeface="Symbol" charset="0"/>
              </a:rPr>
              <a:t>(in 2D case)</a:t>
            </a:r>
          </a:p>
          <a:p>
            <a:pPr>
              <a:spcBef>
                <a:spcPts val="1176"/>
              </a:spcBef>
              <a:defRPr/>
            </a:pPr>
            <a:r>
              <a:rPr lang="en-US" sz="2400" b="0" dirty="0">
                <a:cs typeface="+mn-cs"/>
              </a:rPr>
              <a:t>Different steering vector </a:t>
            </a:r>
            <a:r>
              <a:rPr lang="en-US" sz="1600" b="0" dirty="0">
                <a:cs typeface="+mn-cs"/>
              </a:rPr>
              <a:t>(e.g. with </a:t>
            </a:r>
            <a:r>
              <a:rPr lang="en-US" sz="1600" b="0" i="1" dirty="0" err="1">
                <a:cs typeface="Arial" charset="0"/>
              </a:rPr>
              <a:t>H</a:t>
            </a:r>
            <a:r>
              <a:rPr lang="en-US" sz="1600" b="0" i="1" baseline="-25000" dirty="0" err="1">
                <a:cs typeface="Arial" charset="0"/>
              </a:rPr>
              <a:t>m</a:t>
            </a:r>
            <a:r>
              <a:rPr lang="en-US" sz="1600" b="0" i="1" dirty="0">
                <a:cs typeface="Arial" charset="0"/>
              </a:rPr>
              <a:t>(</a:t>
            </a:r>
            <a:r>
              <a:rPr lang="el-GR" sz="1600" b="0" i="1" dirty="0">
                <a:cs typeface="Arial" charset="0"/>
              </a:rPr>
              <a:t>ω</a:t>
            </a:r>
            <a:r>
              <a:rPr lang="en-US" sz="1600" b="0" i="1" dirty="0">
                <a:cs typeface="Arial" charset="0"/>
              </a:rPr>
              <a:t>,</a:t>
            </a:r>
            <a:r>
              <a:rPr lang="el-GR" sz="1600" b="0" i="1" dirty="0">
                <a:cs typeface="Arial" charset="0"/>
              </a:rPr>
              <a:t>θ</a:t>
            </a:r>
            <a:r>
              <a:rPr lang="en-US" sz="1600" b="0" i="1" dirty="0">
                <a:cs typeface="Arial" charset="0"/>
              </a:rPr>
              <a:t>)=1 m=1..M</a:t>
            </a:r>
            <a:r>
              <a:rPr lang="en-US" sz="1600" b="0" dirty="0">
                <a:cs typeface="Arial" charset="0"/>
              </a:rPr>
              <a:t>)</a:t>
            </a:r>
            <a:r>
              <a:rPr lang="en-US" sz="2400" b="0" dirty="0">
                <a:cs typeface="Arial" charset="0"/>
              </a:rPr>
              <a:t> </a:t>
            </a:r>
            <a:r>
              <a:rPr lang="en-US" sz="2400" b="0" dirty="0">
                <a:cs typeface="+mn-cs"/>
              </a:rPr>
              <a:t>:</a:t>
            </a: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US" sz="2400" b="0" dirty="0">
              <a:cs typeface="+mn-cs"/>
            </a:endParaRPr>
          </a:p>
          <a:p>
            <a:pPr>
              <a:defRPr/>
            </a:pPr>
            <a:endParaRPr lang="en-GB" sz="2400" dirty="0">
              <a:cs typeface="+mn-cs"/>
            </a:endParaRP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PS: Near-field beamforming</a:t>
            </a:r>
          </a:p>
        </p:txBody>
      </p:sp>
      <p:graphicFrame>
        <p:nvGraphicFramePr>
          <p:cNvPr id="2873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531671"/>
              </p:ext>
            </p:extLst>
          </p:nvPr>
        </p:nvGraphicFramePr>
        <p:xfrm>
          <a:off x="2590800" y="3740571"/>
          <a:ext cx="601980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213100" imgH="266700" progId="">
                  <p:embed/>
                </p:oleObj>
              </mc:Choice>
              <mc:Fallback>
                <p:oleObj name="Equation" r:id="rId2" imgW="3213100" imgH="266700" progId="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3740571"/>
                        <a:ext cx="6019800" cy="5000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3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9309880"/>
              </p:ext>
            </p:extLst>
          </p:nvPr>
        </p:nvGraphicFramePr>
        <p:xfrm>
          <a:off x="762000" y="3780259"/>
          <a:ext cx="99060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82391" imgH="203112" progId="">
                  <p:embed/>
                </p:oleObj>
              </mc:Choice>
              <mc:Fallback>
                <p:oleObj name="Equation" r:id="rId4" imgW="482391" imgH="203112" progId="">
                  <p:embed/>
                  <p:pic>
                    <p:nvPicPr>
                      <p:cNvPr id="0" name="Picture 6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780259"/>
                        <a:ext cx="990600" cy="4175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73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5908583"/>
              </p:ext>
            </p:extLst>
          </p:nvPr>
        </p:nvGraphicFramePr>
        <p:xfrm>
          <a:off x="4154488" y="4378746"/>
          <a:ext cx="2627312" cy="65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828800" imgH="457200" progId="">
                  <p:embed/>
                </p:oleObj>
              </mc:Choice>
              <mc:Fallback>
                <p:oleObj name="Equation" r:id="rId6" imgW="1828800" imgH="457200" progId="">
                  <p:embed/>
                  <p:pic>
                    <p:nvPicPr>
                      <p:cNvPr id="0" name="Picture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4488" y="4378746"/>
                        <a:ext cx="2627312" cy="6572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86" name="Line 10"/>
          <p:cNvSpPr>
            <a:spLocks noChangeShapeType="1"/>
          </p:cNvSpPr>
          <p:nvPr/>
        </p:nvSpPr>
        <p:spPr bwMode="auto">
          <a:xfrm>
            <a:off x="1828800" y="3969171"/>
            <a:ext cx="609600" cy="0"/>
          </a:xfrm>
          <a:prstGeom prst="line">
            <a:avLst/>
          </a:prstGeom>
          <a:noFill/>
          <a:ln w="15875">
            <a:solidFill>
              <a:srgbClr val="CCFF33"/>
            </a:solidFill>
            <a:round/>
            <a:headEnd type="none" w="sm" len="sm"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85387" name="Text Box 11"/>
          <p:cNvSpPr txBox="1">
            <a:spLocks noChangeArrowheads="1"/>
          </p:cNvSpPr>
          <p:nvPr/>
        </p:nvSpPr>
        <p:spPr bwMode="auto">
          <a:xfrm>
            <a:off x="2438400" y="5029200"/>
            <a:ext cx="6172200" cy="103663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10000"/>
              </a:spcBef>
              <a:defRPr/>
            </a:pPr>
            <a:r>
              <a:rPr lang="en-GB" sz="2000" b="0">
                <a:ea typeface="ＭＳ Ｐゴシック" charset="0"/>
                <a:cs typeface="+mn-cs"/>
              </a:rPr>
              <a:t>with </a:t>
            </a:r>
            <a:r>
              <a:rPr lang="en-GB" sz="2000">
                <a:ea typeface="ＭＳ Ｐゴシック" charset="0"/>
                <a:cs typeface="+mn-cs"/>
              </a:rPr>
              <a:t>q    </a:t>
            </a:r>
            <a:r>
              <a:rPr lang="en-GB" sz="600">
                <a:ea typeface="ＭＳ Ｐゴシック" charset="0"/>
                <a:cs typeface="+mn-cs"/>
              </a:rPr>
              <a:t> </a:t>
            </a:r>
            <a:r>
              <a:rPr lang="en-GB" sz="2000" b="0">
                <a:ea typeface="ＭＳ Ｐゴシック" charset="0"/>
                <a:cs typeface="+mn-cs"/>
              </a:rPr>
              <a:t>position of source</a:t>
            </a:r>
          </a:p>
          <a:p>
            <a:pPr eaLnBrk="0" hangingPunct="0">
              <a:spcBef>
                <a:spcPct val="10000"/>
              </a:spcBef>
              <a:defRPr/>
            </a:pPr>
            <a:r>
              <a:rPr lang="en-GB" sz="2000" b="0">
                <a:ea typeface="ＭＳ Ｐゴシック" charset="0"/>
                <a:cs typeface="+mn-cs"/>
              </a:rPr>
              <a:t>        </a:t>
            </a:r>
            <a:r>
              <a:rPr lang="en-GB" sz="2000">
                <a:ea typeface="ＭＳ Ｐゴシック" charset="0"/>
                <a:cs typeface="+mn-cs"/>
              </a:rPr>
              <a:t>p</a:t>
            </a:r>
            <a:r>
              <a:rPr lang="en-GB" sz="2000" b="0" i="1" baseline="-25000">
                <a:ea typeface="ＭＳ Ｐゴシック" charset="0"/>
                <a:cs typeface="+mn-cs"/>
              </a:rPr>
              <a:t>ref</a:t>
            </a:r>
            <a:r>
              <a:rPr lang="en-GB" sz="2000" b="0">
                <a:ea typeface="ＭＳ Ｐゴシック" charset="0"/>
                <a:cs typeface="+mn-cs"/>
              </a:rPr>
              <a:t> position of reference microphone</a:t>
            </a:r>
            <a:br>
              <a:rPr lang="en-GB" sz="2000" b="0">
                <a:ea typeface="ＭＳ Ｐゴシック" charset="0"/>
                <a:cs typeface="+mn-cs"/>
              </a:rPr>
            </a:br>
            <a:r>
              <a:rPr lang="en-GB" sz="2000" b="0">
                <a:ea typeface="ＭＳ Ｐゴシック" charset="0"/>
                <a:cs typeface="+mn-cs"/>
              </a:rPr>
              <a:t>        </a:t>
            </a:r>
            <a:r>
              <a:rPr lang="en-GB" sz="2000">
                <a:ea typeface="ＭＳ Ｐゴシック" charset="0"/>
                <a:cs typeface="+mn-cs"/>
              </a:rPr>
              <a:t>p</a:t>
            </a:r>
            <a:r>
              <a:rPr lang="en-GB" sz="2000" b="0" i="1" baseline="-25000">
                <a:ea typeface="ＭＳ Ｐゴシック" charset="0"/>
                <a:cs typeface="+mn-cs"/>
              </a:rPr>
              <a:t>m</a:t>
            </a:r>
            <a:r>
              <a:rPr lang="en-GB" sz="2000" b="0">
                <a:ea typeface="ＭＳ Ｐゴシック" charset="0"/>
                <a:cs typeface="+mn-cs"/>
              </a:rPr>
              <a:t>  position of </a:t>
            </a:r>
            <a:r>
              <a:rPr lang="en-GB" sz="2000" b="0" i="1">
                <a:ea typeface="ＭＳ Ｐゴシック" charset="0"/>
                <a:cs typeface="+mn-cs"/>
              </a:rPr>
              <a:t>m</a:t>
            </a:r>
            <a:r>
              <a:rPr lang="en-GB" sz="2000" b="0" baseline="30000">
                <a:ea typeface="ＭＳ Ｐゴシック" charset="0"/>
                <a:cs typeface="+mn-cs"/>
              </a:rPr>
              <a:t>th</a:t>
            </a:r>
            <a:r>
              <a:rPr lang="en-GB" sz="2000" b="0">
                <a:ea typeface="ＭＳ Ｐゴシック" charset="0"/>
                <a:cs typeface="+mn-cs"/>
              </a:rPr>
              <a:t> microphone</a:t>
            </a:r>
          </a:p>
        </p:txBody>
      </p:sp>
      <p:graphicFrame>
        <p:nvGraphicFramePr>
          <p:cNvPr id="2873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8324538"/>
              </p:ext>
            </p:extLst>
          </p:nvPr>
        </p:nvGraphicFramePr>
        <p:xfrm>
          <a:off x="2590800" y="4350171"/>
          <a:ext cx="12954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01700" imgH="508000" progId="">
                  <p:embed/>
                </p:oleObj>
              </mc:Choice>
              <mc:Fallback>
                <p:oleObj name="Equation" r:id="rId8" imgW="901700" imgH="508000" progId="">
                  <p:embed/>
                  <p:pic>
                    <p:nvPicPr>
                      <p:cNvPr id="0" name="Picture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350171"/>
                        <a:ext cx="1295400" cy="730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5390" name="Text Box 14"/>
          <p:cNvSpPr txBox="1">
            <a:spLocks noChangeArrowheads="1"/>
          </p:cNvSpPr>
          <p:nvPr/>
        </p:nvSpPr>
        <p:spPr bwMode="auto">
          <a:xfrm>
            <a:off x="2700338" y="4448596"/>
            <a:ext cx="268287" cy="274638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>
                <a:solidFill>
                  <a:srgbClr val="000000"/>
                </a:solidFill>
                <a:ea typeface="ＭＳ Ｐゴシック" charset="0"/>
                <a:cs typeface="+mn-cs"/>
              </a:rPr>
              <a:t>e</a:t>
            </a:r>
          </a:p>
        </p:txBody>
      </p:sp>
      <p:sp>
        <p:nvSpPr>
          <p:cNvPr id="485392" name="Text Box 16"/>
          <p:cNvSpPr txBox="1">
            <a:spLocks noChangeArrowheads="1"/>
          </p:cNvSpPr>
          <p:nvPr/>
        </p:nvSpPr>
        <p:spPr bwMode="auto">
          <a:xfrm>
            <a:off x="1042988" y="4807371"/>
            <a:ext cx="1690687" cy="2778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200" dirty="0">
                <a:solidFill>
                  <a:srgbClr val="CCFF33"/>
                </a:solidFill>
                <a:ea typeface="ＭＳ Ｐゴシック" charset="0"/>
                <a:cs typeface="+mn-cs"/>
              </a:rPr>
              <a:t>e=1 (3D)…2 (2D)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PS: Multipath propagation</a:t>
            </a:r>
          </a:p>
        </p:txBody>
      </p:sp>
      <p:sp>
        <p:nvSpPr>
          <p:cNvPr id="603138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513"/>
            <a:ext cx="8497193" cy="5184775"/>
          </a:xfrm>
        </p:spPr>
        <p:txBody>
          <a:bodyPr/>
          <a:lstStyle/>
          <a:p>
            <a:pPr>
              <a:defRPr/>
            </a:pPr>
            <a:r>
              <a:rPr lang="en-GB" sz="2000" b="0" dirty="0">
                <a:cs typeface="+mn-cs"/>
              </a:rPr>
              <a:t>In a multipath scenario, acoustic waves are reflected against          walls, objects, etc.. </a:t>
            </a:r>
          </a:p>
          <a:p>
            <a:pPr>
              <a:defRPr/>
            </a:pPr>
            <a:r>
              <a:rPr lang="en-GB" sz="2000" b="0" dirty="0">
                <a:cs typeface="+mn-cs"/>
              </a:rPr>
              <a:t>Every reflection may be treated as a separate source                     (near-field or far-field)</a:t>
            </a:r>
          </a:p>
          <a:p>
            <a:pPr>
              <a:defRPr/>
            </a:pPr>
            <a:r>
              <a:rPr lang="en-US" sz="2400" b="0" dirty="0">
                <a:cs typeface="+mn-cs"/>
              </a:rPr>
              <a:t>A </a:t>
            </a:r>
            <a:r>
              <a:rPr lang="en-US" sz="2400" b="0" u="sng" dirty="0">
                <a:cs typeface="+mn-cs"/>
              </a:rPr>
              <a:t>more realistic data model </a:t>
            </a:r>
            <a:r>
              <a:rPr lang="en-US" sz="2400" b="0" dirty="0">
                <a:cs typeface="+mn-cs"/>
              </a:rPr>
              <a:t>is then..</a:t>
            </a: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US" sz="18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</a:rPr>
              <a:t>     </a:t>
            </a:r>
            <a:r>
              <a:rPr lang="en-GB" sz="1800" b="0" dirty="0">
                <a:cs typeface="+mn-cs"/>
              </a:rPr>
              <a:t>with </a:t>
            </a:r>
            <a:r>
              <a:rPr lang="en-GB" sz="1800" dirty="0">
                <a:cs typeface="+mn-cs"/>
              </a:rPr>
              <a:t>q  </a:t>
            </a:r>
            <a:r>
              <a:rPr lang="en-GB" sz="1800" b="0" dirty="0">
                <a:cs typeface="+mn-cs"/>
              </a:rPr>
              <a:t>position of source and </a:t>
            </a:r>
            <a:r>
              <a:rPr lang="en-US" sz="1800" b="0" i="1" dirty="0" err="1">
                <a:cs typeface="Arial" charset="0"/>
              </a:rPr>
              <a:t>Hm</a:t>
            </a:r>
            <a:r>
              <a:rPr lang="en-US" sz="1800" b="0" dirty="0">
                <a:cs typeface="Arial" charset="0"/>
              </a:rPr>
              <a:t>(</a:t>
            </a:r>
            <a:r>
              <a:rPr lang="el-GR" sz="1800" b="0" dirty="0">
                <a:cs typeface="Arial" charset="0"/>
              </a:rPr>
              <a:t>ω</a:t>
            </a:r>
            <a:r>
              <a:rPr lang="en-US" sz="1800" b="0" dirty="0">
                <a:cs typeface="Arial" charset="0"/>
              </a:rPr>
              <a:t>,q),</a:t>
            </a:r>
            <a:r>
              <a:rPr lang="en-GB" sz="1800" b="0" dirty="0">
                <a:cs typeface="+mn-cs"/>
              </a:rPr>
              <a:t> complete transfer function  from source position to m-the microphone (incl. </a:t>
            </a:r>
            <a:r>
              <a:rPr lang="en-GB" sz="1800" b="0" dirty="0" err="1">
                <a:cs typeface="+mn-cs"/>
              </a:rPr>
              <a:t>micr</a:t>
            </a:r>
            <a:r>
              <a:rPr lang="en-GB" sz="1800" b="0" dirty="0">
                <a:cs typeface="+mn-cs"/>
              </a:rPr>
              <a:t>. characteristic, position, and multipath propagation)</a:t>
            </a:r>
            <a:endParaRPr lang="en-US" sz="18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US" sz="1800" b="0" dirty="0">
                <a:cs typeface="+mn-cs"/>
              </a:rPr>
              <a:t>    </a:t>
            </a:r>
            <a:r>
              <a:rPr lang="en-US" sz="2000" b="0" dirty="0">
                <a:cs typeface="+mn-cs"/>
              </a:rPr>
              <a:t>`</a:t>
            </a:r>
            <a:r>
              <a:rPr lang="en-US" sz="2000" b="0" dirty="0" err="1">
                <a:cs typeface="+mn-cs"/>
              </a:rPr>
              <a:t>Beamforming</a:t>
            </a:r>
            <a:r>
              <a:rPr lang="ja-JP" altLang="en-US" sz="2000" b="0" dirty="0">
                <a:cs typeface="+mn-cs"/>
              </a:rPr>
              <a:t>’</a:t>
            </a:r>
            <a:r>
              <a:rPr lang="en-US" sz="2000" b="0" dirty="0">
                <a:cs typeface="+mn-cs"/>
              </a:rPr>
              <a:t> aspect vanishes here, see also Lecture-4 </a:t>
            </a:r>
          </a:p>
          <a:p>
            <a:pPr>
              <a:buFontTx/>
              <a:buNone/>
              <a:defRPr/>
            </a:pPr>
            <a:r>
              <a:rPr lang="en-US" sz="2000" b="0" dirty="0">
                <a:cs typeface="+mn-cs"/>
              </a:rPr>
              <a:t>     (`multi-channel noise reduction</a:t>
            </a:r>
            <a:r>
              <a:rPr lang="ja-JP" altLang="en-US" sz="2000" b="0" dirty="0">
                <a:cs typeface="+mn-cs"/>
              </a:rPr>
              <a:t>’</a:t>
            </a:r>
            <a:r>
              <a:rPr lang="en-US" sz="2000" b="0" dirty="0">
                <a:cs typeface="+mn-cs"/>
              </a:rPr>
              <a:t>) </a:t>
            </a:r>
            <a:endParaRPr lang="en-GB" sz="2000" b="0" dirty="0">
              <a:cs typeface="+mn-cs"/>
            </a:endParaRPr>
          </a:p>
        </p:txBody>
      </p:sp>
      <p:graphicFrame>
        <p:nvGraphicFramePr>
          <p:cNvPr id="29729" name="Object 33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4019963409"/>
              </p:ext>
            </p:extLst>
          </p:nvPr>
        </p:nvGraphicFramePr>
        <p:xfrm>
          <a:off x="1187450" y="3194992"/>
          <a:ext cx="36004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892300" imgH="203200" progId="Equation.3">
                  <p:embed/>
                </p:oleObj>
              </mc:Choice>
              <mc:Fallback>
                <p:oleObj name="Equation" r:id="rId2" imgW="1892300" imgH="203200" progId="Equation.3">
                  <p:embed/>
                  <p:pic>
                    <p:nvPicPr>
                      <p:cNvPr id="0" name="Picture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194992"/>
                        <a:ext cx="3600450" cy="38576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30" name="Object 34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514242244"/>
              </p:ext>
            </p:extLst>
          </p:nvPr>
        </p:nvGraphicFramePr>
        <p:xfrm>
          <a:off x="1187450" y="3698800"/>
          <a:ext cx="6376988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46400" imgH="241300" progId="Equation.3">
                  <p:embed/>
                </p:oleObj>
              </mc:Choice>
              <mc:Fallback>
                <p:oleObj name="Equation" r:id="rId4" imgW="2946400" imgH="241300" progId="Equation.3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3698800"/>
                        <a:ext cx="6376988" cy="5222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cs typeface="+mn-cs"/>
              </a:rPr>
              <a:t>Introduction &amp; </a:t>
            </a:r>
            <a:r>
              <a:rPr lang="en-US" dirty="0" err="1">
                <a:cs typeface="+mn-cs"/>
              </a:rPr>
              <a:t>beamforming</a:t>
            </a:r>
            <a:r>
              <a:rPr lang="en-US" dirty="0"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Filter-and-sum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r>
              <a:rPr lang="en-US" dirty="0">
                <a:solidFill>
                  <a:schemeClr val="tx1"/>
                </a:solidFill>
              </a:rPr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Ex: Delay-and-sum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Superdirective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Directional </a:t>
            </a:r>
            <a:r>
              <a:rPr lang="en-US" dirty="0">
                <a:solidFill>
                  <a:srgbClr val="081D58"/>
                </a:solidFill>
              </a:rPr>
              <a:t>microphon</a:t>
            </a:r>
            <a:r>
              <a:rPr lang="en-US" dirty="0">
                <a:solidFill>
                  <a:schemeClr val="tx1"/>
                </a:solidFill>
              </a:rPr>
              <a:t>es</a:t>
            </a:r>
            <a:r>
              <a:rPr lang="en-US" dirty="0">
                <a:solidFill>
                  <a:srgbClr val="081D58"/>
                </a:solidFill>
              </a:rPr>
              <a:t> </a:t>
            </a:r>
            <a:r>
              <a:rPr lang="en-US" sz="2000" dirty="0">
                <a:solidFill>
                  <a:srgbClr val="081D58"/>
                </a:solidFill>
              </a:rPr>
              <a:t>(delay-and-subtract)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Introduction &amp; </a:t>
            </a:r>
            <a:r>
              <a:rPr lang="en-US" dirty="0" err="1">
                <a:solidFill>
                  <a:schemeClr val="tx1"/>
                </a:solidFill>
                <a:cs typeface="+mn-cs"/>
              </a:rPr>
              <a:t>beamforming</a:t>
            </a:r>
            <a:r>
              <a:rPr lang="en-US" dirty="0">
                <a:solidFill>
                  <a:schemeClr val="tx1"/>
                </a:solidFill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/>
              <a:t>Filter-and-sum </a:t>
            </a:r>
            <a:r>
              <a:rPr lang="en-US" dirty="0" err="1"/>
              <a:t>beamformer</a:t>
            </a:r>
            <a:r>
              <a:rPr lang="en-US" dirty="0"/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Ex: Delay-and-sum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Superdirective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Directional microphones </a:t>
            </a:r>
            <a:r>
              <a:rPr lang="en-US" sz="1800" b="0" dirty="0">
                <a:solidFill>
                  <a:schemeClr val="tx1"/>
                </a:solidFill>
              </a:rPr>
              <a:t>(delay-and-subtract)</a:t>
            </a:r>
          </a:p>
        </p:txBody>
      </p:sp>
    </p:spTree>
    <p:extLst>
      <p:ext uri="{BB962C8B-B14F-4D97-AF65-F5344CB8AC3E}">
        <p14:creationId xmlns:p14="http://schemas.microsoft.com/office/powerpoint/2010/main" val="288062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60" name="Rectangle 4"/>
          <p:cNvSpPr>
            <a:spLocks noChangeArrowheads="1"/>
          </p:cNvSpPr>
          <p:nvPr/>
        </p:nvSpPr>
        <p:spPr bwMode="auto">
          <a:xfrm>
            <a:off x="304800" y="4495800"/>
            <a:ext cx="8907463" cy="18653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742950" lvl="1" indent="-285750" defTabSz="762000" eaLnBrk="0" hangingPunct="0">
              <a:buFontTx/>
              <a:buChar char="–"/>
              <a:defRPr/>
            </a:pPr>
            <a:endParaRPr lang="en-GB" sz="2000" b="0">
              <a:solidFill>
                <a:srgbClr val="CCFF33"/>
              </a:solidFill>
              <a:ea typeface="ＭＳ Ｐゴシック" charset="0"/>
              <a:cs typeface="+mn-cs"/>
            </a:endParaRPr>
          </a:p>
          <a:p>
            <a:pPr marL="742950" lvl="1" indent="-285750" defTabSz="762000" eaLnBrk="0" hangingPunct="0">
              <a:buFontTx/>
              <a:buChar char="–"/>
              <a:defRPr/>
            </a:pPr>
            <a:endParaRPr lang="en-GB" b="0">
              <a:solidFill>
                <a:srgbClr val="CCFF33"/>
              </a:solidFill>
              <a:ea typeface="ＭＳ Ｐゴシック" charset="0"/>
              <a:cs typeface="+mn-cs"/>
            </a:endParaRPr>
          </a:p>
        </p:txBody>
      </p:sp>
      <p:sp>
        <p:nvSpPr>
          <p:cNvPr id="480266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Filter-and-sum beamformer design</a:t>
            </a:r>
          </a:p>
        </p:txBody>
      </p:sp>
      <p:sp>
        <p:nvSpPr>
          <p:cNvPr id="480262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35050"/>
            <a:ext cx="8641655" cy="5289550"/>
          </a:xfrm>
        </p:spPr>
        <p:txBody>
          <a:bodyPr/>
          <a:lstStyle/>
          <a:p>
            <a:pPr>
              <a:spcBef>
                <a:spcPct val="35000"/>
              </a:spcBef>
              <a:defRPr/>
            </a:pPr>
            <a:r>
              <a:rPr lang="en-GB" sz="2400" b="0" u="sng" dirty="0">
                <a:cs typeface="+mn-cs"/>
              </a:rPr>
              <a:t>Basic</a:t>
            </a:r>
            <a:r>
              <a:rPr lang="en-GB" sz="2400" b="0" dirty="0">
                <a:cs typeface="+mn-cs"/>
              </a:rPr>
              <a:t>: procedure based </a:t>
            </a:r>
            <a:r>
              <a:rPr lang="en-GB" sz="2000" b="0" dirty="0">
                <a:cs typeface="+mn-cs"/>
              </a:rPr>
              <a:t>on       page 13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                                                                    (</a:t>
            </a:r>
            <a:r>
              <a:rPr lang="en-GB" sz="1600" dirty="0">
                <a:cs typeface="+mn-cs"/>
              </a:rPr>
              <a:t>d</a:t>
            </a:r>
            <a:r>
              <a:rPr lang="en-GB" sz="1600" b="0" dirty="0">
                <a:cs typeface="+mn-cs"/>
              </a:rPr>
              <a:t>(</a:t>
            </a:r>
            <a:r>
              <a:rPr lang="en-GB" sz="1600" b="0" dirty="0" err="1">
                <a:cs typeface="+mn-cs"/>
              </a:rPr>
              <a:t>ω,θ</a:t>
            </a:r>
            <a:r>
              <a:rPr lang="en-GB" sz="1600" b="0" dirty="0">
                <a:cs typeface="+mn-cs"/>
              </a:rPr>
              <a:t>) assumed known for all </a:t>
            </a:r>
            <a:r>
              <a:rPr lang="en-GB" sz="1600" b="0" dirty="0" err="1"/>
              <a:t>ω,θ</a:t>
            </a:r>
            <a:r>
              <a:rPr lang="en-GB" sz="1600" b="0" dirty="0"/>
              <a:t>)</a:t>
            </a:r>
            <a:endParaRPr lang="en-GB" sz="1600" b="0" dirty="0">
              <a:cs typeface="+mn-cs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                                                                   </a:t>
            </a:r>
            <a:r>
              <a:rPr lang="en-GB" sz="1600" b="0" dirty="0">
                <a:cs typeface="+mn-cs"/>
              </a:rPr>
              <a:t>  (FIR Filters)     </a:t>
            </a: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 </a:t>
            </a:r>
            <a:r>
              <a:rPr lang="en-GB" sz="2000" b="0" u="sng" dirty="0">
                <a:cs typeface="+mn-cs"/>
              </a:rPr>
              <a:t>Array directivity pattern</a:t>
            </a:r>
            <a:r>
              <a:rPr lang="en-GB" sz="2000" b="0" dirty="0">
                <a:cs typeface="+mn-cs"/>
              </a:rPr>
              <a:t> to be matched to given (desired) pattern</a:t>
            </a:r>
            <a:endParaRPr lang="en-GB" sz="1600" b="0" dirty="0">
              <a:cs typeface="+mn-cs"/>
            </a:endParaRPr>
          </a:p>
          <a:p>
            <a:pPr>
              <a:spcBef>
                <a:spcPts val="600"/>
              </a:spcBef>
              <a:buFontTx/>
              <a:buNone/>
              <a:defRPr/>
            </a:pPr>
            <a:r>
              <a:rPr lang="en-GB" sz="1600" b="0" dirty="0">
                <a:cs typeface="+mn-cs"/>
              </a:rPr>
              <a:t>      over frequency/angle range of interest</a:t>
            </a:r>
          </a:p>
          <a:p>
            <a:pPr>
              <a:spcBef>
                <a:spcPts val="600"/>
              </a:spcBef>
              <a:defRPr/>
            </a:pPr>
            <a:r>
              <a:rPr lang="en-GB" sz="2000" b="0" dirty="0">
                <a:cs typeface="+mn-cs"/>
              </a:rPr>
              <a:t>Non-linear optimization for FIR filter design   </a:t>
            </a:r>
            <a:r>
              <a:rPr lang="en-GB" sz="1600" b="0" dirty="0">
                <a:cs typeface="+mn-cs"/>
              </a:rPr>
              <a:t>(=ignore phase response)</a:t>
            </a:r>
          </a:p>
          <a:p>
            <a:pPr>
              <a:spcBef>
                <a:spcPts val="600"/>
              </a:spcBef>
              <a:defRPr/>
            </a:pPr>
            <a:endParaRPr lang="en-GB" sz="2400" b="0" dirty="0">
              <a:cs typeface="+mn-cs"/>
            </a:endParaRPr>
          </a:p>
          <a:p>
            <a:pPr>
              <a:spcBef>
                <a:spcPts val="600"/>
              </a:spcBef>
              <a:defRPr/>
            </a:pPr>
            <a:endParaRPr lang="en-GB" sz="2400" b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GB" sz="2000" b="0" u="sng" dirty="0">
                <a:cs typeface="+mn-cs"/>
              </a:rPr>
              <a:t>Quadratic optimization</a:t>
            </a:r>
            <a:r>
              <a:rPr lang="en-GB" sz="2000" b="0" dirty="0">
                <a:cs typeface="+mn-cs"/>
              </a:rPr>
              <a:t> for FIR filter design    </a:t>
            </a:r>
            <a:r>
              <a:rPr lang="en-GB" sz="1600" b="0" dirty="0">
                <a:cs typeface="+mn-cs"/>
              </a:rPr>
              <a:t>(=co-design phase response)</a:t>
            </a: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400" dirty="0">
              <a:cs typeface="+mn-cs"/>
            </a:endParaRPr>
          </a:p>
          <a:p>
            <a:pPr lvl="1">
              <a:spcBef>
                <a:spcPct val="40000"/>
              </a:spcBef>
              <a:buFontTx/>
              <a:buNone/>
              <a:defRPr/>
            </a:pPr>
            <a:r>
              <a:rPr lang="en-GB" sz="1800" dirty="0"/>
              <a:t> </a:t>
            </a:r>
          </a:p>
        </p:txBody>
      </p:sp>
      <p:graphicFrame>
        <p:nvGraphicFramePr>
          <p:cNvPr id="31818" name="Object 74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524824926"/>
              </p:ext>
            </p:extLst>
          </p:nvPr>
        </p:nvGraphicFramePr>
        <p:xfrm>
          <a:off x="899022" y="1771973"/>
          <a:ext cx="4392612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197100" imgH="419100" progId="Equation.3">
                  <p:embed/>
                </p:oleObj>
              </mc:Choice>
              <mc:Fallback>
                <p:oleObj name="Equation" r:id="rId2" imgW="2197100" imgH="419100" progId="Equation.3">
                  <p:embed/>
                  <p:pic>
                    <p:nvPicPr>
                      <p:cNvPr id="0" name="Picture 7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022" y="1771973"/>
                        <a:ext cx="4392612" cy="6477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1826" name="Group 43"/>
          <p:cNvGrpSpPr>
            <a:grpSpLocks/>
          </p:cNvGrpSpPr>
          <p:nvPr/>
        </p:nvGrpSpPr>
        <p:grpSpPr bwMode="auto">
          <a:xfrm>
            <a:off x="7956550" y="3070349"/>
            <a:ext cx="901700" cy="574675"/>
            <a:chOff x="5012" y="1888"/>
            <a:chExt cx="568" cy="362"/>
          </a:xfrm>
        </p:grpSpPr>
        <p:graphicFrame>
          <p:nvGraphicFramePr>
            <p:cNvPr id="31819" name="Object 75"/>
            <p:cNvGraphicFramePr>
              <a:graphicFrameLocks noChangeAspect="1"/>
            </p:cNvGraphicFramePr>
            <p:nvPr/>
          </p:nvGraphicFramePr>
          <p:xfrm>
            <a:off x="5050" y="1962"/>
            <a:ext cx="492" cy="2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596900" imgH="228600" progId="Equation.3">
                    <p:embed/>
                  </p:oleObj>
                </mc:Choice>
                <mc:Fallback>
                  <p:oleObj name="Equation" r:id="rId4" imgW="596900" imgH="228600" progId="Equation.3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0" y="1962"/>
                          <a:ext cx="492" cy="226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0285" name="Rectangle 29"/>
            <p:cNvSpPr>
              <a:spLocks noChangeArrowheads="1"/>
            </p:cNvSpPr>
            <p:nvPr/>
          </p:nvSpPr>
          <p:spPr bwMode="auto">
            <a:xfrm>
              <a:off x="5012" y="1888"/>
              <a:ext cx="568" cy="362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 w="12700">
              <a:solidFill>
                <a:schemeClr val="bg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sp>
        <p:nvSpPr>
          <p:cNvPr id="480289" name="AutoShape 33"/>
          <p:cNvSpPr>
            <a:spLocks noChangeArrowheads="1"/>
          </p:cNvSpPr>
          <p:nvPr/>
        </p:nvSpPr>
        <p:spPr bwMode="auto">
          <a:xfrm>
            <a:off x="4355976" y="1196752"/>
            <a:ext cx="338137" cy="338137"/>
          </a:xfrm>
          <a:prstGeom prst="sun">
            <a:avLst>
              <a:gd name="adj" fmla="val 25000"/>
            </a:avLst>
          </a:prstGeom>
          <a:solidFill>
            <a:srgbClr val="CCFF33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31820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855088"/>
              </p:ext>
            </p:extLst>
          </p:nvPr>
        </p:nvGraphicFramePr>
        <p:xfrm>
          <a:off x="899022" y="2492698"/>
          <a:ext cx="43926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200400" imgH="431800" progId="Equation.3">
                  <p:embed/>
                </p:oleObj>
              </mc:Choice>
              <mc:Fallback>
                <p:oleObj name="Equation" r:id="rId6" imgW="3200400" imgH="4318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022" y="2492698"/>
                        <a:ext cx="4392612" cy="5762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1" name="Object 77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3717354361"/>
              </p:ext>
            </p:extLst>
          </p:nvPr>
        </p:nvGraphicFramePr>
        <p:xfrm>
          <a:off x="899642" y="5445224"/>
          <a:ext cx="6264275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048000" imgH="419100" progId="Equation.3">
                  <p:embed/>
                </p:oleObj>
              </mc:Choice>
              <mc:Fallback>
                <p:oleObj name="Equation" r:id="rId8" imgW="3048000" imgH="419100" progId="Equation.3">
                  <p:embed/>
                  <p:pic>
                    <p:nvPicPr>
                      <p:cNvPr id="0" name="Picture 7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642" y="5445224"/>
                        <a:ext cx="6264275" cy="720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822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641085"/>
              </p:ext>
            </p:extLst>
          </p:nvPr>
        </p:nvGraphicFramePr>
        <p:xfrm>
          <a:off x="899642" y="4293096"/>
          <a:ext cx="6097587" cy="663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51200" imgH="393700" progId="Equation.3">
                  <p:embed/>
                </p:oleObj>
              </mc:Choice>
              <mc:Fallback>
                <p:oleObj name="Equation" r:id="rId10" imgW="3251200" imgH="3937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642" y="4293096"/>
                        <a:ext cx="6097587" cy="6635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0298" name="Rectangle 42"/>
          <p:cNvSpPr>
            <a:spLocks noChangeArrowheads="1"/>
          </p:cNvSpPr>
          <p:nvPr/>
        </p:nvSpPr>
        <p:spPr bwMode="auto">
          <a:xfrm>
            <a:off x="827584" y="1844998"/>
            <a:ext cx="1079500" cy="501650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8107134"/>
              </p:ext>
            </p:extLst>
          </p:nvPr>
        </p:nvGraphicFramePr>
        <p:xfrm>
          <a:off x="611560" y="2804116"/>
          <a:ext cx="8064896" cy="20650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711700" imgH="1295400" progId="Equation.3">
                  <p:embed/>
                </p:oleObj>
              </mc:Choice>
              <mc:Fallback>
                <p:oleObj name="Equation" r:id="rId2" imgW="4711700" imgH="1295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804116"/>
                        <a:ext cx="8064896" cy="2065044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052513"/>
            <a:ext cx="8660705" cy="5289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35000"/>
              </a:spcBef>
              <a:buFontTx/>
              <a:buNone/>
              <a:defRPr/>
            </a:pPr>
            <a:endParaRPr lang="en-GB" sz="18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r>
              <a:rPr lang="en-GB" sz="2400" b="0" dirty="0">
                <a:cs typeface="+mn-cs"/>
              </a:rPr>
              <a:t>Quadratic optimization for FIR filter design </a:t>
            </a:r>
            <a:r>
              <a:rPr lang="en-GB" sz="1200" b="0" dirty="0">
                <a:cs typeface="+mn-cs"/>
              </a:rPr>
              <a:t>(continued)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sz="1200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dirty="0"/>
          </a:p>
          <a:p>
            <a:pPr lvl="1">
              <a:lnSpc>
                <a:spcPct val="80000"/>
              </a:lnSpc>
              <a:spcBef>
                <a:spcPts val="2352"/>
              </a:spcBef>
              <a:buFontTx/>
              <a:buNone/>
              <a:defRPr/>
            </a:pPr>
            <a:r>
              <a:rPr lang="en-GB" dirty="0"/>
              <a:t>optimal solution is</a:t>
            </a:r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endParaRPr lang="en-GB" dirty="0"/>
          </a:p>
          <a:p>
            <a:pPr lvl="1">
              <a:lnSpc>
                <a:spcPct val="80000"/>
              </a:lnSpc>
              <a:spcBef>
                <a:spcPct val="40000"/>
              </a:spcBef>
              <a:buFontTx/>
              <a:buNone/>
              <a:defRPr/>
            </a:pPr>
            <a:r>
              <a:rPr lang="en-GB" sz="1600" dirty="0"/>
              <a:t> </a:t>
            </a:r>
          </a:p>
        </p:txBody>
      </p:sp>
      <p:sp>
        <p:nvSpPr>
          <p:cNvPr id="633858" name="Rectangle 2"/>
          <p:cNvSpPr>
            <a:spLocks noChangeArrowheads="1"/>
          </p:cNvSpPr>
          <p:nvPr/>
        </p:nvSpPr>
        <p:spPr bwMode="auto">
          <a:xfrm>
            <a:off x="304800" y="4495800"/>
            <a:ext cx="8907463" cy="1865313"/>
          </a:xfrm>
          <a:prstGeom prst="rect">
            <a:avLst/>
          </a:prstGeom>
          <a:noFill/>
          <a:ln>
            <a:noFill/>
          </a:ln>
          <a:effectLst/>
        </p:spPr>
        <p:txBody>
          <a:bodyPr lIns="92075" tIns="46038" rIns="92075" bIns="46038" anchor="ctr"/>
          <a:lstStyle/>
          <a:p>
            <a:pPr marL="742950" lvl="1" indent="-285750" defTabSz="762000" eaLnBrk="0" hangingPunct="0">
              <a:buFontTx/>
              <a:buChar char="–"/>
              <a:defRPr/>
            </a:pPr>
            <a:endParaRPr lang="en-GB" sz="2000" b="0">
              <a:solidFill>
                <a:srgbClr val="CCFF33"/>
              </a:solidFill>
              <a:ea typeface="ＭＳ Ｐゴシック" charset="0"/>
              <a:cs typeface="+mn-cs"/>
            </a:endParaRPr>
          </a:p>
          <a:p>
            <a:pPr marL="742950" lvl="1" indent="-285750" defTabSz="762000" eaLnBrk="0" hangingPunct="0">
              <a:buFontTx/>
              <a:buChar char="–"/>
              <a:defRPr/>
            </a:pPr>
            <a:endParaRPr lang="en-GB" b="0">
              <a:solidFill>
                <a:srgbClr val="CCFF33"/>
              </a:solidFill>
              <a:ea typeface="ＭＳ Ｐゴシック" charset="0"/>
              <a:cs typeface="+mn-cs"/>
            </a:endParaRPr>
          </a:p>
        </p:txBody>
      </p:sp>
      <p:sp>
        <p:nvSpPr>
          <p:cNvPr id="6338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Filter-and-sum beamformer design</a:t>
            </a:r>
          </a:p>
        </p:txBody>
      </p:sp>
      <p:graphicFrame>
        <p:nvGraphicFramePr>
          <p:cNvPr id="32817" name="Object 49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377134905"/>
              </p:ext>
            </p:extLst>
          </p:nvPr>
        </p:nvGraphicFramePr>
        <p:xfrm>
          <a:off x="611188" y="1772816"/>
          <a:ext cx="54006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048000" imgH="419100" progId="Equation.3">
                  <p:embed/>
                </p:oleObj>
              </mc:Choice>
              <mc:Fallback>
                <p:oleObj name="Equation" r:id="rId4" imgW="3048000" imgH="419100" progId="Equation.3">
                  <p:embed/>
                  <p:pic>
                    <p:nvPicPr>
                      <p:cNvPr id="0" name="Picture 4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188" y="1772816"/>
                        <a:ext cx="5400675" cy="7429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819" name="Object 51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13488268"/>
              </p:ext>
            </p:extLst>
          </p:nvPr>
        </p:nvGraphicFramePr>
        <p:xfrm>
          <a:off x="698500" y="5518051"/>
          <a:ext cx="7818438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5308600" imgH="292100" progId="Equation.3">
                  <p:embed/>
                </p:oleObj>
              </mc:Choice>
              <mc:Fallback>
                <p:oleObj name="Equation" r:id="rId6" imgW="5308600" imgH="292100" progId="Equation.3">
                  <p:embed/>
                  <p:pic>
                    <p:nvPicPr>
                      <p:cNvPr id="0" name="Picture 51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518051"/>
                        <a:ext cx="7818438" cy="4302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3875" name="Rectangle 19"/>
          <p:cNvSpPr>
            <a:spLocks noChangeArrowheads="1"/>
          </p:cNvSpPr>
          <p:nvPr/>
        </p:nvSpPr>
        <p:spPr bwMode="auto">
          <a:xfrm>
            <a:off x="539750" y="5445026"/>
            <a:ext cx="1584325" cy="576262"/>
          </a:xfrm>
          <a:prstGeom prst="rect">
            <a:avLst/>
          </a:prstGeom>
          <a:solidFill>
            <a:schemeClr val="accent1">
              <a:alpha val="50000"/>
            </a:schemeClr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33877" name="Freeform 21"/>
          <p:cNvSpPr>
            <a:spLocks/>
          </p:cNvSpPr>
          <p:nvPr/>
        </p:nvSpPr>
        <p:spPr bwMode="auto">
          <a:xfrm>
            <a:off x="6035675" y="1989138"/>
            <a:ext cx="1344613" cy="1944687"/>
          </a:xfrm>
          <a:custGeom>
            <a:avLst/>
            <a:gdLst>
              <a:gd name="T0" fmla="*/ 847 w 847"/>
              <a:gd name="T1" fmla="*/ 0 h 1225"/>
              <a:gd name="T2" fmla="*/ 76 w 847"/>
              <a:gd name="T3" fmla="*/ 771 h 1225"/>
              <a:gd name="T4" fmla="*/ 393 w 847"/>
              <a:gd name="T5" fmla="*/ 1225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47" h="1225">
                <a:moveTo>
                  <a:pt x="847" y="0"/>
                </a:moveTo>
                <a:cubicBezTo>
                  <a:pt x="499" y="283"/>
                  <a:pt x="152" y="567"/>
                  <a:pt x="76" y="771"/>
                </a:cubicBezTo>
                <a:cubicBezTo>
                  <a:pt x="0" y="975"/>
                  <a:pt x="196" y="1100"/>
                  <a:pt x="393" y="1225"/>
                </a:cubicBezTo>
              </a:path>
            </a:pathLst>
          </a:custGeom>
          <a:noFill/>
          <a:ln w="38100" cap="flat" cmpd="sng">
            <a:solidFill>
              <a:schemeClr val="bg1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633878" name="Text Box 22"/>
          <p:cNvSpPr txBox="1">
            <a:spLocks noChangeArrowheads="1"/>
          </p:cNvSpPr>
          <p:nvPr/>
        </p:nvSpPr>
        <p:spPr bwMode="auto">
          <a:xfrm>
            <a:off x="6948488" y="1628775"/>
            <a:ext cx="2012950" cy="3492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600">
                <a:ea typeface="ＭＳ Ｐゴシック" charset="0"/>
                <a:cs typeface="+mn-cs"/>
              </a:rPr>
              <a:t>Kronecker product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Filter-and-sum </a:t>
            </a:r>
            <a:r>
              <a:rPr lang="en-US" dirty="0" err="1">
                <a:cs typeface="+mj-cs"/>
              </a:rPr>
              <a:t>beamformer</a:t>
            </a:r>
            <a:r>
              <a:rPr lang="en-US" dirty="0">
                <a:cs typeface="+mj-cs"/>
              </a:rPr>
              <a:t> design</a:t>
            </a:r>
            <a:endParaRPr lang="en-GB" dirty="0">
              <a:cs typeface="+mj-cs"/>
            </a:endParaRPr>
          </a:p>
        </p:txBody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35050"/>
            <a:ext cx="8611493" cy="5289550"/>
          </a:xfrm>
        </p:spPr>
        <p:txBody>
          <a:bodyPr/>
          <a:lstStyle/>
          <a:p>
            <a:pPr>
              <a:defRPr/>
            </a:pPr>
            <a:r>
              <a:rPr lang="en-GB" sz="2400" b="0" u="sng" dirty="0">
                <a:cs typeface="+mn-cs"/>
              </a:rPr>
              <a:t>Design example</a:t>
            </a: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</p:txBody>
      </p:sp>
      <p:sp>
        <p:nvSpPr>
          <p:cNvPr id="482308" name="Text Box 4"/>
          <p:cNvSpPr txBox="1">
            <a:spLocks noChangeArrowheads="1"/>
          </p:cNvSpPr>
          <p:nvPr/>
        </p:nvSpPr>
        <p:spPr bwMode="auto">
          <a:xfrm>
            <a:off x="6858000" y="1600200"/>
            <a:ext cx="2286000" cy="13112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GB" sz="2000" b="0" i="1">
                <a:ea typeface="ＭＳ Ｐゴシック" charset="0"/>
                <a:cs typeface="+mn-cs"/>
              </a:rPr>
              <a:t>M</a:t>
            </a:r>
            <a:r>
              <a:rPr lang="en-GB" sz="2000" b="0">
                <a:ea typeface="ＭＳ Ｐゴシック" charset="0"/>
                <a:cs typeface="+mn-cs"/>
              </a:rPr>
              <a:t>=8</a:t>
            </a:r>
          </a:p>
          <a:p>
            <a:pPr eaLnBrk="0" hangingPunct="0">
              <a:defRPr/>
            </a:pPr>
            <a:r>
              <a:rPr lang="en-GB" sz="2000" b="0">
                <a:ea typeface="ＭＳ Ｐゴシック" charset="0"/>
                <a:cs typeface="+mn-cs"/>
              </a:rPr>
              <a:t>Logarithmic array</a:t>
            </a:r>
          </a:p>
          <a:p>
            <a:pPr eaLnBrk="0" hangingPunct="0">
              <a:defRPr/>
            </a:pPr>
            <a:r>
              <a:rPr lang="en-GB" sz="2000" b="0" i="1">
                <a:ea typeface="ＭＳ Ｐゴシック" charset="0"/>
                <a:cs typeface="+mn-cs"/>
              </a:rPr>
              <a:t>N</a:t>
            </a:r>
            <a:r>
              <a:rPr lang="en-GB" sz="2000" b="0">
                <a:ea typeface="ＭＳ Ｐゴシック" charset="0"/>
                <a:cs typeface="+mn-cs"/>
              </a:rPr>
              <a:t>=50</a:t>
            </a:r>
            <a:endParaRPr lang="en-GB" sz="2000" b="0">
              <a:ea typeface="ＭＳ Ｐゴシック" charset="0"/>
              <a:cs typeface="+mn-cs"/>
              <a:sym typeface="Symbol" charset="0"/>
            </a:endParaRPr>
          </a:p>
          <a:p>
            <a:pPr eaLnBrk="0" hangingPunct="0">
              <a:defRPr/>
            </a:pPr>
            <a:r>
              <a:rPr lang="en-GB" sz="2000" b="0" i="1">
                <a:ea typeface="ＭＳ Ｐゴシック" charset="0"/>
                <a:cs typeface="+mn-cs"/>
                <a:sym typeface="Symbol" charset="0"/>
              </a:rPr>
              <a:t>f</a:t>
            </a:r>
            <a:r>
              <a:rPr lang="en-GB" sz="2000" b="0" i="1" baseline="-25000">
                <a:ea typeface="ＭＳ Ｐゴシック" charset="0"/>
                <a:cs typeface="+mn-cs"/>
                <a:sym typeface="Symbol" charset="0"/>
              </a:rPr>
              <a:t>s</a:t>
            </a:r>
            <a:r>
              <a:rPr lang="en-GB" sz="2000" b="0">
                <a:ea typeface="ＭＳ Ｐゴシック" charset="0"/>
                <a:cs typeface="+mn-cs"/>
                <a:sym typeface="Symbol" charset="0"/>
              </a:rPr>
              <a:t>=8 kHz</a:t>
            </a:r>
          </a:p>
        </p:txBody>
      </p:sp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563688"/>
            <a:ext cx="5943600" cy="44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Introduction &amp; </a:t>
            </a:r>
            <a:r>
              <a:rPr lang="en-US" dirty="0" err="1">
                <a:solidFill>
                  <a:schemeClr val="tx1"/>
                </a:solidFill>
                <a:cs typeface="+mn-cs"/>
              </a:rPr>
              <a:t>beamforming</a:t>
            </a:r>
            <a:r>
              <a:rPr lang="en-US" dirty="0">
                <a:solidFill>
                  <a:schemeClr val="tx1"/>
                </a:solidFill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Filter-and-sum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r>
              <a:rPr lang="en-US" dirty="0">
                <a:solidFill>
                  <a:schemeClr val="tx1"/>
                </a:solidFill>
              </a:rPr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/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Ex: Delay-and-sum </a:t>
            </a:r>
            <a:r>
              <a:rPr lang="en-US" dirty="0" err="1"/>
              <a:t>beamforming</a:t>
            </a:r>
            <a:endParaRPr lang="en-US" dirty="0"/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Superdirective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Directional microphones </a:t>
            </a:r>
            <a:r>
              <a:rPr lang="en-US" sz="1800" b="0" dirty="0">
                <a:solidFill>
                  <a:schemeClr val="tx1"/>
                </a:solidFill>
              </a:rPr>
              <a:t>(delay-and-subtract)</a:t>
            </a:r>
          </a:p>
        </p:txBody>
      </p:sp>
    </p:spTree>
    <p:extLst>
      <p:ext uri="{BB962C8B-B14F-4D97-AF65-F5344CB8AC3E}">
        <p14:creationId xmlns:p14="http://schemas.microsoft.com/office/powerpoint/2010/main" val="28806296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 Matched filtering: WNG maximization</a:t>
            </a:r>
          </a:p>
        </p:txBody>
      </p:sp>
      <p:sp>
        <p:nvSpPr>
          <p:cNvPr id="6010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981075"/>
            <a:ext cx="8642350" cy="5343525"/>
          </a:xfrm>
        </p:spPr>
        <p:txBody>
          <a:bodyPr/>
          <a:lstStyle/>
          <a:p>
            <a:pPr>
              <a:defRPr/>
            </a:pPr>
            <a:r>
              <a:rPr lang="en-GB" b="0" u="sng" dirty="0">
                <a:cs typeface="+mn-cs"/>
              </a:rPr>
              <a:t>Basic</a:t>
            </a:r>
            <a:r>
              <a:rPr lang="en-GB" b="0" dirty="0">
                <a:cs typeface="+mn-cs"/>
              </a:rPr>
              <a:t>: </a:t>
            </a:r>
            <a:r>
              <a:rPr lang="en-GB" sz="2400" b="0" dirty="0">
                <a:cs typeface="+mn-cs"/>
              </a:rPr>
              <a:t>procedure based on           page 17 </a:t>
            </a:r>
          </a:p>
          <a:p>
            <a:pPr>
              <a:defRPr/>
            </a:pPr>
            <a:endParaRPr lang="en-GB" b="0" dirty="0">
              <a:cs typeface="+mn-cs"/>
            </a:endParaRPr>
          </a:p>
          <a:p>
            <a:pPr>
              <a:defRPr/>
            </a:pPr>
            <a:r>
              <a:rPr lang="en-GB" sz="2400" b="0" dirty="0">
                <a:cs typeface="+mn-cs"/>
              </a:rPr>
              <a:t>Maximize White Noise Gain </a:t>
            </a:r>
            <a:r>
              <a:rPr lang="en-GB" sz="1800" b="0" dirty="0">
                <a:cs typeface="+mn-cs"/>
              </a:rPr>
              <a:t>(WNG)</a:t>
            </a:r>
            <a:r>
              <a:rPr lang="en-GB" sz="2400" b="0" dirty="0">
                <a:cs typeface="+mn-cs"/>
              </a:rPr>
              <a:t> for given angle </a:t>
            </a:r>
            <a:r>
              <a:rPr lang="el-GR" sz="2400" dirty="0">
                <a:cs typeface="Arial" charset="0"/>
              </a:rPr>
              <a:t>ψ</a:t>
            </a:r>
            <a:endParaRPr lang="en-GB" sz="2400" b="0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r>
              <a:rPr lang="en-US" sz="2400" b="0" dirty="0">
                <a:cs typeface="+mn-cs"/>
              </a:rPr>
              <a:t>A priori knowledge/assumptions:</a:t>
            </a:r>
          </a:p>
          <a:p>
            <a:pPr lvl="1">
              <a:defRPr/>
            </a:pPr>
            <a:r>
              <a:rPr lang="en-US" sz="2000" dirty="0"/>
              <a:t>angle-of-arrival </a:t>
            </a:r>
            <a:r>
              <a:rPr lang="el-GR" sz="2000" dirty="0"/>
              <a:t>ψ</a:t>
            </a:r>
            <a:r>
              <a:rPr lang="en-US" sz="2000" dirty="0"/>
              <a:t> of source signal + corresponding steering vector</a:t>
            </a:r>
          </a:p>
          <a:p>
            <a:pPr lvl="1">
              <a:defRPr/>
            </a:pPr>
            <a:r>
              <a:rPr lang="en-US" sz="2000" dirty="0"/>
              <a:t>noise scenario = white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GB" sz="1800" b="0" dirty="0">
              <a:cs typeface="+mn-cs"/>
            </a:endParaRPr>
          </a:p>
        </p:txBody>
      </p:sp>
      <p:graphicFrame>
        <p:nvGraphicFramePr>
          <p:cNvPr id="34840" name="Object 24"/>
          <p:cNvGraphicFramePr>
            <a:graphicFrameLocks noChangeAspect="1"/>
          </p:cNvGraphicFramePr>
          <p:nvPr/>
        </p:nvGraphicFramePr>
        <p:xfrm>
          <a:off x="971550" y="2852738"/>
          <a:ext cx="7056438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203700" imgH="520700" progId="Equation.3">
                  <p:embed/>
                </p:oleObj>
              </mc:Choice>
              <mc:Fallback>
                <p:oleObj name="Equation" r:id="rId2" imgW="4203700" imgH="5207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2852738"/>
                        <a:ext cx="7056438" cy="8747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4843" name="Group 14"/>
          <p:cNvGrpSpPr>
            <a:grpSpLocks/>
          </p:cNvGrpSpPr>
          <p:nvPr/>
        </p:nvGrpSpPr>
        <p:grpSpPr bwMode="auto">
          <a:xfrm>
            <a:off x="4644008" y="1268760"/>
            <a:ext cx="625475" cy="338137"/>
            <a:chOff x="5239" y="2160"/>
            <a:chExt cx="394" cy="213"/>
          </a:xfrm>
        </p:grpSpPr>
        <p:sp>
          <p:nvSpPr>
            <p:cNvPr id="601103" name="AutoShape 15"/>
            <p:cNvSpPr>
              <a:spLocks noChangeArrowheads="1"/>
            </p:cNvSpPr>
            <p:nvPr/>
          </p:nvSpPr>
          <p:spPr bwMode="auto">
            <a:xfrm>
              <a:off x="5239" y="2160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601104" name="AutoShape 16"/>
            <p:cNvSpPr>
              <a:spLocks noChangeArrowheads="1"/>
            </p:cNvSpPr>
            <p:nvPr/>
          </p:nvSpPr>
          <p:spPr bwMode="auto">
            <a:xfrm>
              <a:off x="5420" y="2160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 Matched filtering: WNG maximization</a:t>
            </a: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96752"/>
            <a:ext cx="8642350" cy="4897437"/>
          </a:xfrm>
        </p:spPr>
        <p:txBody>
          <a:bodyPr/>
          <a:lstStyle/>
          <a:p>
            <a:pPr>
              <a:defRPr/>
            </a:pPr>
            <a:r>
              <a:rPr lang="en-GB" sz="2000" b="0" dirty="0">
                <a:cs typeface="+mn-cs"/>
              </a:rPr>
              <a:t>Maximization in</a:t>
            </a:r>
          </a:p>
          <a:p>
            <a:pPr marL="0" indent="0">
              <a:buNone/>
              <a:defRPr/>
            </a:pP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is equivalent to minimization of noise output power (under </a:t>
            </a: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white input noise), subject to unit response for angle </a:t>
            </a:r>
            <a:r>
              <a:rPr lang="el-GR" sz="2000" dirty="0">
                <a:cs typeface="Arial" charset="0"/>
              </a:rPr>
              <a:t>ψ</a:t>
            </a:r>
            <a:r>
              <a:rPr lang="en-GB" sz="2000" b="0" dirty="0">
                <a:cs typeface="+mn-cs"/>
              </a:rPr>
              <a:t>, i.e.  (**)</a:t>
            </a: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0"/>
              </a:spcBef>
              <a:defRPr/>
            </a:pPr>
            <a:r>
              <a:rPr lang="en-GB" sz="2400" b="0" dirty="0">
                <a:cs typeface="+mn-cs"/>
              </a:rPr>
              <a:t>Optimal solution (`matched filter’) is...</a:t>
            </a: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 marL="0" indent="0"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1200"/>
              </a:spcBef>
              <a:defRPr/>
            </a:pPr>
            <a:r>
              <a:rPr lang="en-GB" sz="2400" b="0" dirty="0">
                <a:cs typeface="+mn-cs"/>
              </a:rPr>
              <a:t>FIR approximation</a:t>
            </a:r>
          </a:p>
          <a:p>
            <a:pPr>
              <a:buFontTx/>
              <a:buNone/>
              <a:defRPr/>
            </a:pPr>
            <a:r>
              <a:rPr lang="en-GB" sz="1600" b="0" dirty="0">
                <a:cs typeface="+mn-cs"/>
              </a:rPr>
              <a:t> </a:t>
            </a:r>
          </a:p>
          <a:p>
            <a:pPr marL="0" indent="0">
              <a:buNone/>
              <a:defRPr/>
            </a:pPr>
            <a:endParaRPr lang="en-GB" sz="1600" b="0" dirty="0">
              <a:cs typeface="+mn-cs"/>
            </a:endParaRPr>
          </a:p>
          <a:p>
            <a:pPr>
              <a:defRPr/>
            </a:pPr>
            <a:endParaRPr lang="en-GB" sz="1600" b="0" dirty="0">
              <a:cs typeface="+mn-cs"/>
            </a:endParaRPr>
          </a:p>
        </p:txBody>
      </p:sp>
      <p:graphicFrame>
        <p:nvGraphicFramePr>
          <p:cNvPr id="35897" name="Object 5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29200192"/>
              </p:ext>
            </p:extLst>
          </p:nvPr>
        </p:nvGraphicFramePr>
        <p:xfrm>
          <a:off x="2627784" y="3991148"/>
          <a:ext cx="25193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90700" imgH="469900" progId="Equation.3">
                  <p:embed/>
                </p:oleObj>
              </mc:Choice>
              <mc:Fallback>
                <p:oleObj name="Equation" r:id="rId2" imgW="1790700" imgH="469900" progId="Equation.3">
                  <p:embed/>
                  <p:pic>
                    <p:nvPicPr>
                      <p:cNvPr id="0" name="Picture 57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3991148"/>
                        <a:ext cx="2519363" cy="6619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 cmpd="sng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8" name="Object 5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47398870"/>
              </p:ext>
            </p:extLst>
          </p:nvPr>
        </p:nvGraphicFramePr>
        <p:xfrm>
          <a:off x="2627784" y="2890267"/>
          <a:ext cx="5110163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81300" imgH="254000" progId="Equation.3">
                  <p:embed/>
                </p:oleObj>
              </mc:Choice>
              <mc:Fallback>
                <p:oleObj name="Equation" r:id="rId4" imgW="2781300" imgH="2540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890267"/>
                        <a:ext cx="5110163" cy="4667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9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8303337"/>
              </p:ext>
            </p:extLst>
          </p:nvPr>
        </p:nvGraphicFramePr>
        <p:xfrm>
          <a:off x="2627784" y="1268760"/>
          <a:ext cx="3798887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514600" imgH="520700" progId="Equation.3">
                  <p:embed/>
                </p:oleObj>
              </mc:Choice>
              <mc:Fallback>
                <p:oleObj name="Equation" r:id="rId6" imgW="2514600" imgH="5207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268760"/>
                        <a:ext cx="3798887" cy="7191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90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331618"/>
              </p:ext>
            </p:extLst>
          </p:nvPr>
        </p:nvGraphicFramePr>
        <p:xfrm>
          <a:off x="2627784" y="5157192"/>
          <a:ext cx="4619625" cy="813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14600" imgH="482600" progId="Equation.3">
                  <p:embed/>
                </p:oleObj>
              </mc:Choice>
              <mc:Fallback>
                <p:oleObj name="Equation" r:id="rId8" imgW="2514600" imgH="482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5157192"/>
                        <a:ext cx="4619625" cy="81381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sp>
        <p:nvSpPr>
          <p:cNvPr id="6000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defRPr/>
            </a:pPr>
            <a:r>
              <a:rPr lang="en-GB" sz="2400" b="0" u="sng" dirty="0">
                <a:cs typeface="+mn-cs"/>
              </a:rPr>
              <a:t>Basic</a:t>
            </a:r>
            <a:r>
              <a:rPr lang="en-GB" sz="2400" b="0" dirty="0">
                <a:cs typeface="+mn-cs"/>
              </a:rPr>
              <a:t>:</a:t>
            </a:r>
            <a:r>
              <a:rPr lang="en-GB" sz="2000" b="0" dirty="0">
                <a:cs typeface="+mn-cs"/>
              </a:rPr>
              <a:t> Microphone signals are delayed and then summed together </a:t>
            </a: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r>
              <a:rPr lang="en-GB" sz="2000" b="0" dirty="0">
                <a:cs typeface="+mn-cs"/>
              </a:rPr>
              <a:t>Fractional delays implemented with truncated interpolation filters </a:t>
            </a:r>
            <a:r>
              <a:rPr lang="en-GB" sz="1600" b="0" dirty="0">
                <a:cs typeface="+mn-cs"/>
              </a:rPr>
              <a:t>(=FIR)</a:t>
            </a:r>
          </a:p>
          <a:p>
            <a:pPr>
              <a:defRPr/>
            </a:pPr>
            <a:r>
              <a:rPr lang="en-GB" sz="2000" b="0" dirty="0">
                <a:cs typeface="+mn-cs"/>
              </a:rPr>
              <a:t>Consider array with </a:t>
            </a:r>
            <a:r>
              <a:rPr lang="en-GB" sz="2000" u="sng" dirty="0">
                <a:cs typeface="+mn-cs"/>
              </a:rPr>
              <a:t>ideal </a:t>
            </a:r>
            <a:r>
              <a:rPr lang="en-GB" sz="2000" u="sng" dirty="0" err="1">
                <a:cs typeface="+mn-cs"/>
              </a:rPr>
              <a:t>omni</a:t>
            </a:r>
            <a:r>
              <a:rPr lang="en-GB" sz="2000" u="sng" dirty="0">
                <a:cs typeface="+mn-cs"/>
              </a:rPr>
              <a:t>-directional microphones</a:t>
            </a: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Then array can be steered to angle </a:t>
            </a:r>
            <a:r>
              <a:rPr lang="en-GB" sz="2000" b="0" i="1" dirty="0">
                <a:cs typeface="+mn-cs"/>
                <a:sym typeface="Symbol" charset="0"/>
              </a:rPr>
              <a:t> :  </a:t>
            </a:r>
            <a:endParaRPr lang="en-GB" sz="2000" b="0" i="1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</a:t>
            </a:r>
            <a:r>
              <a:rPr lang="en-GB" sz="2400" b="0" dirty="0">
                <a:cs typeface="+mn-cs"/>
              </a:rPr>
              <a:t>Hence </a:t>
            </a:r>
            <a:r>
              <a:rPr lang="en-GB" sz="1800" b="0" dirty="0">
                <a:cs typeface="+mn-cs"/>
              </a:rPr>
              <a:t>(for ideal </a:t>
            </a:r>
            <a:r>
              <a:rPr lang="en-GB" sz="1800" b="0" dirty="0" err="1">
                <a:cs typeface="+mn-cs"/>
              </a:rPr>
              <a:t>omni</a:t>
            </a:r>
            <a:r>
              <a:rPr lang="en-GB" sz="1800" b="0" dirty="0">
                <a:cs typeface="+mn-cs"/>
              </a:rPr>
              <a:t>-dir. </a:t>
            </a:r>
            <a:r>
              <a:rPr lang="en-GB" sz="1800" b="0" dirty="0" err="1">
                <a:cs typeface="+mn-cs"/>
              </a:rPr>
              <a:t>micr</a:t>
            </a:r>
            <a:r>
              <a:rPr lang="en-GB" sz="1800" b="0" dirty="0">
                <a:cs typeface="+mn-cs"/>
              </a:rPr>
              <a:t>.’s) </a:t>
            </a:r>
            <a:r>
              <a:rPr lang="en-GB" sz="2400" b="0" dirty="0">
                <a:cs typeface="+mn-cs"/>
              </a:rPr>
              <a:t>t</a:t>
            </a:r>
            <a:r>
              <a:rPr lang="en-GB" sz="2400" b="0" dirty="0">
                <a:cs typeface="+mn-cs"/>
                <a:sym typeface="Symbol" charset="0"/>
              </a:rPr>
              <a:t>his is </a:t>
            </a:r>
            <a:r>
              <a:rPr lang="en-GB" sz="2400" u="sng" dirty="0">
                <a:cs typeface="+mn-cs"/>
                <a:sym typeface="Symbol" charset="0"/>
              </a:rPr>
              <a:t>matched filter</a:t>
            </a:r>
            <a:r>
              <a:rPr lang="en-GB" sz="2000" dirty="0">
                <a:cs typeface="+mn-cs"/>
                <a:sym typeface="Symbol" charset="0"/>
              </a:rPr>
              <a:t> </a:t>
            </a:r>
            <a:r>
              <a:rPr lang="en-GB" sz="2400" dirty="0">
                <a:cs typeface="+mn-cs"/>
                <a:sym typeface="Symbol" charset="0"/>
              </a:rPr>
              <a:t>solution</a:t>
            </a:r>
            <a:endParaRPr lang="en-GB" sz="2400" b="0" dirty="0">
              <a:cs typeface="+mn-cs"/>
            </a:endParaRPr>
          </a:p>
        </p:txBody>
      </p:sp>
      <p:graphicFrame>
        <p:nvGraphicFramePr>
          <p:cNvPr id="36958" name="Object 9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380163" y="2217738"/>
          <a:ext cx="7620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761669" imgH="203112" progId="Equation.3">
                  <p:embed/>
                </p:oleObj>
              </mc:Choice>
              <mc:Fallback>
                <p:oleObj name="Equation" r:id="rId2" imgW="761669" imgH="203112" progId="Equation.3">
                  <p:embed/>
                  <p:pic>
                    <p:nvPicPr>
                      <p:cNvPr id="0" name="Picture 9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163" y="2217738"/>
                        <a:ext cx="762000" cy="2032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59" name="Object 95"/>
          <p:cNvGraphicFramePr>
            <a:graphicFrameLocks noChangeAspect="1"/>
          </p:cNvGraphicFramePr>
          <p:nvPr/>
        </p:nvGraphicFramePr>
        <p:xfrm>
          <a:off x="827088" y="1844675"/>
          <a:ext cx="5184775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4" imgW="4457700" imgH="1819656" progId="">
                  <p:embed/>
                </p:oleObj>
              </mc:Choice>
              <mc:Fallback>
                <p:oleObj name="Picture" r:id="rId4" imgW="4457700" imgH="1819656" progId="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1844675"/>
                        <a:ext cx="5184775" cy="1828800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0" name="Object 96"/>
          <p:cNvGraphicFramePr>
            <a:graphicFrameLocks noChangeAspect="1"/>
          </p:cNvGraphicFramePr>
          <p:nvPr/>
        </p:nvGraphicFramePr>
        <p:xfrm>
          <a:off x="6156325" y="2636838"/>
          <a:ext cx="1670050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977900" imgH="419100" progId="">
                  <p:embed/>
                </p:oleObj>
              </mc:Choice>
              <mc:Fallback>
                <p:oleObj name="Equation" r:id="rId6" imgW="977900" imgH="419100" progId="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2636838"/>
                        <a:ext cx="1670050" cy="6746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1" name="Object 97"/>
          <p:cNvGraphicFramePr>
            <a:graphicFrameLocks noChangeAspect="1"/>
          </p:cNvGraphicFramePr>
          <p:nvPr/>
        </p:nvGraphicFramePr>
        <p:xfrm>
          <a:off x="6156325" y="1844675"/>
          <a:ext cx="2514600" cy="709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4000" imgH="431800" progId="Equation.3">
                  <p:embed/>
                </p:oleObj>
              </mc:Choice>
              <mc:Fallback>
                <p:oleObj name="Equation" r:id="rId8" imgW="1524000" imgH="4318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1844675"/>
                        <a:ext cx="2514600" cy="70961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2" name="Object 9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576041286"/>
              </p:ext>
            </p:extLst>
          </p:nvPr>
        </p:nvGraphicFramePr>
        <p:xfrm>
          <a:off x="1094157" y="5013176"/>
          <a:ext cx="3405835" cy="5748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108200" imgH="355600" progId="Equation.3">
                  <p:embed/>
                </p:oleObj>
              </mc:Choice>
              <mc:Fallback>
                <p:oleObj name="Equation" r:id="rId10" imgW="2108200" imgH="355600" progId="Equation.3">
                  <p:embed/>
                  <p:pic>
                    <p:nvPicPr>
                      <p:cNvPr id="0" name="Picture 9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4157" y="5013176"/>
                        <a:ext cx="3405835" cy="57489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963" name="Object 99"/>
          <p:cNvGraphicFramePr>
            <a:graphicFrameLocks noChangeAspect="1"/>
          </p:cNvGraphicFramePr>
          <p:nvPr/>
        </p:nvGraphicFramePr>
        <p:xfrm>
          <a:off x="4643438" y="5084763"/>
          <a:ext cx="1368425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749300" imgH="228600" progId="Equation.3">
                  <p:embed/>
                </p:oleObj>
              </mc:Choice>
              <mc:Fallback>
                <p:oleObj name="Equation" r:id="rId12" imgW="749300" imgH="2286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5084763"/>
                        <a:ext cx="1368425" cy="4159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chemeClr val="accent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0075" name="Line 11"/>
          <p:cNvSpPr>
            <a:spLocks noChangeShapeType="1"/>
          </p:cNvSpPr>
          <p:nvPr/>
        </p:nvSpPr>
        <p:spPr bwMode="auto">
          <a:xfrm>
            <a:off x="6227763" y="5229225"/>
            <a:ext cx="358775" cy="0"/>
          </a:xfrm>
          <a:prstGeom prst="line">
            <a:avLst/>
          </a:prstGeom>
          <a:noFill/>
          <a:ln w="76200">
            <a:solidFill>
              <a:srgbClr val="FFFF66"/>
            </a:solidFill>
            <a:round/>
            <a:headEnd type="none" w="sm" len="sm"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36964" name="Object 100"/>
          <p:cNvGraphicFramePr>
            <a:graphicFrameLocks noChangeAspect="1"/>
          </p:cNvGraphicFramePr>
          <p:nvPr/>
        </p:nvGraphicFramePr>
        <p:xfrm>
          <a:off x="6804025" y="4941888"/>
          <a:ext cx="1557338" cy="617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990170" imgH="393529" progId="Equation.3">
                  <p:embed/>
                </p:oleObj>
              </mc:Choice>
              <mc:Fallback>
                <p:oleObj name="Equation" r:id="rId14" imgW="990170" imgH="393529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4941888"/>
                        <a:ext cx="1557338" cy="61753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2857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sp>
        <p:nvSpPr>
          <p:cNvPr id="5847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defRPr/>
            </a:pPr>
            <a:r>
              <a:rPr lang="en-US" sz="2400" b="0" u="sng" dirty="0">
                <a:cs typeface="+mn-cs"/>
                <a:sym typeface="Symbol" charset="0"/>
              </a:rPr>
              <a:t>Array directivity pattern</a:t>
            </a:r>
            <a:r>
              <a:rPr lang="en-US" sz="2400" b="0" dirty="0">
                <a:cs typeface="+mn-cs"/>
                <a:sym typeface="Symbol" charset="0"/>
              </a:rPr>
              <a:t> </a:t>
            </a:r>
            <a:r>
              <a:rPr lang="en-US" sz="2400" b="0" i="1" dirty="0">
                <a:cs typeface="Arial" charset="0"/>
              </a:rPr>
              <a:t>H</a:t>
            </a:r>
            <a:r>
              <a:rPr lang="en-US" sz="2400" b="0" dirty="0">
                <a:cs typeface="Arial" charset="0"/>
              </a:rPr>
              <a:t>(</a:t>
            </a:r>
            <a:r>
              <a:rPr lang="el-GR" sz="2400" b="0" dirty="0">
                <a:cs typeface="Arial" charset="0"/>
              </a:rPr>
              <a:t>ω</a:t>
            </a:r>
            <a:r>
              <a:rPr lang="en-US" sz="2400" b="0" dirty="0">
                <a:cs typeface="Arial" charset="0"/>
              </a:rPr>
              <a:t>,</a:t>
            </a:r>
            <a:r>
              <a:rPr lang="el-GR" sz="2400" b="0" dirty="0">
                <a:cs typeface="Arial" charset="0"/>
              </a:rPr>
              <a:t>θ</a:t>
            </a:r>
            <a:r>
              <a:rPr lang="en-US" sz="2400" b="0" dirty="0">
                <a:cs typeface="Arial" charset="0"/>
              </a:rPr>
              <a:t>):</a:t>
            </a: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                                                       =destructive interference</a:t>
            </a: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                                                       =constructive interference</a:t>
            </a:r>
          </a:p>
          <a:p>
            <a:pPr>
              <a:defRPr/>
            </a:pPr>
            <a:r>
              <a:rPr lang="en-GB" sz="2400" b="0" u="sng" dirty="0">
                <a:cs typeface="+mn-cs"/>
              </a:rPr>
              <a:t>White noise gain</a:t>
            </a:r>
            <a:r>
              <a:rPr lang="en-GB" sz="2400" b="0" dirty="0">
                <a:cs typeface="+mn-cs"/>
              </a:rPr>
              <a:t> : 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                                                                      </a:t>
            </a:r>
            <a:r>
              <a:rPr lang="en-GB" sz="1600" b="0" dirty="0">
                <a:cs typeface="+mn-cs"/>
              </a:rPr>
              <a:t>(independent of </a:t>
            </a:r>
            <a:r>
              <a:rPr lang="el-GR" sz="1600" b="0" dirty="0">
                <a:cs typeface="Arial" charset="0"/>
              </a:rPr>
              <a:t>ω</a:t>
            </a:r>
            <a:r>
              <a:rPr lang="en-US" sz="1600" b="0" dirty="0">
                <a:cs typeface="Arial" charset="0"/>
              </a:rPr>
              <a:t>)</a:t>
            </a:r>
            <a:endParaRPr lang="en-GB" sz="16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    </a:t>
            </a:r>
          </a:p>
          <a:p>
            <a:pPr>
              <a:buFontTx/>
              <a:buNone/>
              <a:defRPr/>
            </a:pPr>
            <a:r>
              <a:rPr lang="en-GB" sz="2400" b="0" dirty="0">
                <a:cs typeface="+mn-cs"/>
              </a:rPr>
              <a:t>     </a:t>
            </a:r>
            <a:r>
              <a:rPr lang="en-GB" sz="2000" b="0" dirty="0">
                <a:cs typeface="+mn-cs"/>
              </a:rPr>
              <a:t>For ideal </a:t>
            </a:r>
            <a:r>
              <a:rPr lang="en-GB" sz="2000" b="0" dirty="0" err="1">
                <a:cs typeface="+mn-cs"/>
              </a:rPr>
              <a:t>omni</a:t>
            </a:r>
            <a:r>
              <a:rPr lang="en-GB" sz="2000" b="0" dirty="0">
                <a:cs typeface="+mn-cs"/>
              </a:rPr>
              <a:t>-dir. </a:t>
            </a:r>
            <a:r>
              <a:rPr lang="en-GB" sz="2000" b="0" dirty="0" err="1">
                <a:cs typeface="+mn-cs"/>
              </a:rPr>
              <a:t>micr</a:t>
            </a:r>
            <a:r>
              <a:rPr lang="en-GB" sz="2000" b="0" dirty="0">
                <a:cs typeface="+mn-cs"/>
              </a:rPr>
              <a:t>. array, delay-and-sum </a:t>
            </a:r>
            <a:r>
              <a:rPr lang="en-GB" sz="2000" b="0" dirty="0" err="1">
                <a:cs typeface="+mn-cs"/>
              </a:rPr>
              <a:t>beamformer</a:t>
            </a:r>
            <a:r>
              <a:rPr lang="en-GB" sz="2000" b="0" dirty="0">
                <a:cs typeface="+mn-cs"/>
              </a:rPr>
              <a:t> provides </a:t>
            </a: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 WNG equal to M for all </a:t>
            </a:r>
            <a:r>
              <a:rPr lang="en-GB" sz="2000" b="0" dirty="0" err="1">
                <a:cs typeface="+mn-cs"/>
              </a:rPr>
              <a:t>freqs</a:t>
            </a:r>
            <a:r>
              <a:rPr lang="en-GB" sz="2000" b="0" dirty="0">
                <a:cs typeface="+mn-cs"/>
              </a:rPr>
              <a:t>  (in the direction of steering direction </a:t>
            </a:r>
            <a:r>
              <a:rPr lang="el-GR" sz="2000" b="0" dirty="0">
                <a:cs typeface="Arial" charset="0"/>
              </a:rPr>
              <a:t>ψ</a:t>
            </a:r>
            <a:r>
              <a:rPr lang="en-US" sz="2000" b="0" dirty="0">
                <a:cs typeface="Arial" charset="0"/>
              </a:rPr>
              <a:t>).</a:t>
            </a:r>
            <a:endParaRPr lang="en-GB" sz="2000" b="0" dirty="0">
              <a:cs typeface="Arial" charset="0"/>
            </a:endParaRPr>
          </a:p>
        </p:txBody>
      </p:sp>
      <p:graphicFrame>
        <p:nvGraphicFramePr>
          <p:cNvPr id="37922" name="Object 3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87450" y="1844675"/>
          <a:ext cx="3600450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17700" imgH="889000" progId="Equation.3">
                  <p:embed/>
                </p:oleObj>
              </mc:Choice>
              <mc:Fallback>
                <p:oleObj name="Equation" r:id="rId2" imgW="1917700" imgH="889000" progId="Equation.3">
                  <p:embed/>
                  <p:pic>
                    <p:nvPicPr>
                      <p:cNvPr id="0" name="Picture 3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1844675"/>
                        <a:ext cx="3600450" cy="1584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23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748379"/>
              </p:ext>
            </p:extLst>
          </p:nvPr>
        </p:nvGraphicFramePr>
        <p:xfrm>
          <a:off x="1187450" y="4107284"/>
          <a:ext cx="5081588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05100" imgH="520700" progId="Equation.3">
                  <p:embed/>
                </p:oleObj>
              </mc:Choice>
              <mc:Fallback>
                <p:oleObj name="Equation" r:id="rId4" imgW="2705100" imgH="52070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450" y="4107284"/>
                        <a:ext cx="5081588" cy="9779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4721" name="Rectangle 17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b="0" u="sng">
                <a:cs typeface="+mn-cs"/>
              </a:rPr>
              <a:t>Array directivity pattern</a:t>
            </a:r>
            <a:r>
              <a:rPr lang="en-GB" sz="2400" b="0">
                <a:cs typeface="+mn-cs"/>
              </a:rPr>
              <a:t> </a:t>
            </a:r>
            <a:r>
              <a:rPr lang="en-GB" sz="2400" b="0" i="1">
                <a:cs typeface="+mn-cs"/>
              </a:rPr>
              <a:t>H</a:t>
            </a:r>
            <a:r>
              <a:rPr lang="en-GB" sz="2400" b="0">
                <a:cs typeface="+mn-cs"/>
              </a:rPr>
              <a:t>(</a:t>
            </a:r>
            <a:r>
              <a:rPr lang="en-GB" sz="2400" b="0" i="1">
                <a:cs typeface="+mn-cs"/>
                <a:sym typeface="Symbol" charset="0"/>
              </a:rPr>
              <a:t></a:t>
            </a:r>
            <a:r>
              <a:rPr lang="en-GB" sz="2400" b="0">
                <a:cs typeface="+mn-cs"/>
                <a:sym typeface="Symbol" charset="0"/>
              </a:rPr>
              <a:t>,</a:t>
            </a:r>
            <a:r>
              <a:rPr lang="en-GB" sz="2400" b="0" i="1">
                <a:cs typeface="+mn-cs"/>
                <a:sym typeface="Symbol" charset="0"/>
              </a:rPr>
              <a:t></a:t>
            </a:r>
            <a:r>
              <a:rPr lang="en-GB" sz="2400" b="0">
                <a:cs typeface="+mn-cs"/>
                <a:sym typeface="Symbol" charset="0"/>
              </a:rPr>
              <a:t>) for </a:t>
            </a:r>
            <a:r>
              <a:rPr lang="en-GB" sz="2400" u="sng">
                <a:cs typeface="+mn-cs"/>
                <a:sym typeface="Symbol" charset="0"/>
              </a:rPr>
              <a:t>uniform linear array</a:t>
            </a:r>
            <a:r>
              <a:rPr lang="en-GB" sz="2400" b="0">
                <a:cs typeface="+mn-cs"/>
                <a:sym typeface="Symbol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2000" b="0" i="1">
                <a:cs typeface="+mn-cs"/>
              </a:rPr>
              <a:t>     H</a:t>
            </a:r>
            <a:r>
              <a:rPr lang="en-GB" sz="2000" b="0">
                <a:cs typeface="+mn-cs"/>
              </a:rPr>
              <a:t>(</a:t>
            </a:r>
            <a:r>
              <a:rPr lang="en-GB" sz="2000" b="0" i="1">
                <a:cs typeface="+mn-cs"/>
                <a:sym typeface="Symbol" charset="0"/>
              </a:rPr>
              <a:t></a:t>
            </a:r>
            <a:r>
              <a:rPr lang="en-GB" sz="2000" b="0">
                <a:cs typeface="+mn-cs"/>
                <a:sym typeface="Symbol" charset="0"/>
              </a:rPr>
              <a:t>,</a:t>
            </a:r>
            <a:r>
              <a:rPr lang="en-GB" sz="2000" b="0" i="1">
                <a:cs typeface="+mn-cs"/>
                <a:sym typeface="Symbol" charset="0"/>
              </a:rPr>
              <a:t></a:t>
            </a:r>
            <a:r>
              <a:rPr lang="en-GB" sz="2000" b="0">
                <a:cs typeface="+mn-cs"/>
                <a:sym typeface="Symbol" charset="0"/>
              </a:rPr>
              <a:t>) has sinc-like shape and is frequency-dependent</a:t>
            </a: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>
                <a:cs typeface="+mn-cs"/>
              </a:rPr>
              <a:t> 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graphicFrame>
        <p:nvGraphicFramePr>
          <p:cNvPr id="3898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77438"/>
              </p:ext>
            </p:extLst>
          </p:nvPr>
        </p:nvGraphicFramePr>
        <p:xfrm>
          <a:off x="755650" y="1595636"/>
          <a:ext cx="3429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5200" imgH="863600" progId="">
                  <p:embed/>
                </p:oleObj>
              </mc:Choice>
              <mc:Fallback>
                <p:oleObj name="Equation" r:id="rId3" imgW="2235200" imgH="863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95636"/>
                        <a:ext cx="3429000" cy="12573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095" name="Text Box 7"/>
          <p:cNvSpPr txBox="1">
            <a:spLocks noChangeArrowheads="1"/>
          </p:cNvSpPr>
          <p:nvPr/>
        </p:nvSpPr>
        <p:spPr bwMode="auto">
          <a:xfrm>
            <a:off x="4788024" y="3861048"/>
            <a:ext cx="3596208" cy="1317625"/>
          </a:xfrm>
          <a:prstGeom prst="rect">
            <a:avLst/>
          </a:prstGeom>
          <a:noFill/>
          <a:ln>
            <a:solidFill>
              <a:schemeClr val="bg1"/>
            </a:solidFill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</a:rPr>
              <a:t>M</a:t>
            </a:r>
            <a:r>
              <a:rPr lang="en-GB" sz="1600" b="0" dirty="0">
                <a:ea typeface="ＭＳ Ｐゴシック" charset="0"/>
                <a:cs typeface="+mn-cs"/>
              </a:rPr>
              <a:t>=5 microphones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</a:rPr>
              <a:t>d</a:t>
            </a:r>
            <a:r>
              <a:rPr lang="en-GB" sz="1600" b="0" dirty="0">
                <a:ea typeface="ＭＳ Ｐゴシック" charset="0"/>
                <a:cs typeface="+mn-cs"/>
              </a:rPr>
              <a:t>=3 cm inter-microphone distance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  <a:sym typeface="Symbol" charset="0"/>
              </a:rPr>
              <a:t>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=60 steering direction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 err="1">
                <a:ea typeface="ＭＳ Ｐゴシック" charset="0"/>
                <a:cs typeface="+mn-cs"/>
                <a:sym typeface="Symbol" charset="0"/>
              </a:rPr>
              <a:t>f</a:t>
            </a:r>
            <a:r>
              <a:rPr lang="en-GB" sz="1600" b="0" i="1" baseline="-25000" dirty="0" err="1">
                <a:ea typeface="ＭＳ Ｐゴシック" charset="0"/>
                <a:cs typeface="+mn-cs"/>
                <a:sym typeface="Symbol" charset="0"/>
              </a:rPr>
              <a:t>s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=16 kHz sampling frequency</a:t>
            </a:r>
            <a:endParaRPr lang="en-GB" sz="1600" b="0" i="1" dirty="0">
              <a:ea typeface="ＭＳ Ｐゴシック" charset="0"/>
              <a:cs typeface="+mn-cs"/>
              <a:sym typeface="Symbol" charset="0"/>
            </a:endParaRPr>
          </a:p>
        </p:txBody>
      </p:sp>
      <p:grpSp>
        <p:nvGrpSpPr>
          <p:cNvPr id="38989" name="Group 9"/>
          <p:cNvGrpSpPr>
            <a:grpSpLocks/>
          </p:cNvGrpSpPr>
          <p:nvPr/>
        </p:nvGrpSpPr>
        <p:grpSpPr bwMode="auto">
          <a:xfrm>
            <a:off x="2895600" y="1447800"/>
            <a:ext cx="1530350" cy="1216025"/>
            <a:chOff x="1824" y="864"/>
            <a:chExt cx="964" cy="766"/>
          </a:xfrm>
        </p:grpSpPr>
        <p:sp>
          <p:nvSpPr>
            <p:cNvPr id="473098" name="Oval 10"/>
            <p:cNvSpPr>
              <a:spLocks noChangeArrowheads="1"/>
            </p:cNvSpPr>
            <p:nvPr/>
          </p:nvSpPr>
          <p:spPr bwMode="auto">
            <a:xfrm>
              <a:off x="1824" y="864"/>
              <a:ext cx="864" cy="336"/>
            </a:xfrm>
            <a:prstGeom prst="ellipse">
              <a:avLst/>
            </a:prstGeom>
            <a:noFill/>
            <a:ln w="25400">
              <a:solidFill>
                <a:srgbClr val="E429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graphicFrame>
          <p:nvGraphicFramePr>
            <p:cNvPr id="38981" name="Object 69"/>
            <p:cNvGraphicFramePr>
              <a:graphicFrameLocks noChangeAspect="1"/>
            </p:cNvGraphicFramePr>
            <p:nvPr/>
          </p:nvGraphicFramePr>
          <p:xfrm>
            <a:off x="2496" y="1248"/>
            <a:ext cx="292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26780" imgH="164814" progId="">
                    <p:embed/>
                  </p:oleObj>
                </mc:Choice>
                <mc:Fallback>
                  <p:oleObj name="Equation" r:id="rId5" imgW="126780" imgH="164814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48"/>
                          <a:ext cx="292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>
              <a:off x="2400" y="1200"/>
              <a:ext cx="144" cy="144"/>
            </a:xfrm>
            <a:prstGeom prst="line">
              <a:avLst/>
            </a:prstGeom>
            <a:noFill/>
            <a:ln w="38100">
              <a:solidFill>
                <a:srgbClr val="E429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38982" name="Object 70"/>
          <p:cNvGraphicFramePr>
            <a:graphicFrameLocks noChangeAspect="1"/>
          </p:cNvGraphicFramePr>
          <p:nvPr/>
        </p:nvGraphicFramePr>
        <p:xfrm>
          <a:off x="3886200" y="3429000"/>
          <a:ext cx="15367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002865" imgH="203112" progId="">
                  <p:embed/>
                </p:oleObj>
              </mc:Choice>
              <mc:Fallback>
                <p:oleObj name="Equation" r:id="rId7" imgW="1002865" imgH="203112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536700" cy="311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rgbClr val="E42904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2" name="Line 14"/>
          <p:cNvSpPr>
            <a:spLocks noChangeShapeType="1"/>
          </p:cNvSpPr>
          <p:nvPr/>
        </p:nvSpPr>
        <p:spPr bwMode="auto">
          <a:xfrm flipH="1">
            <a:off x="2971800" y="3733800"/>
            <a:ext cx="914400" cy="533400"/>
          </a:xfrm>
          <a:prstGeom prst="line">
            <a:avLst/>
          </a:prstGeom>
          <a:noFill/>
          <a:ln w="57150">
            <a:solidFill>
              <a:srgbClr val="E429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04" name="Line 16"/>
          <p:cNvSpPr>
            <a:spLocks noChangeShapeType="1"/>
          </p:cNvSpPr>
          <p:nvPr/>
        </p:nvSpPr>
        <p:spPr bwMode="auto">
          <a:xfrm>
            <a:off x="3048000" y="5791200"/>
            <a:ext cx="114300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23" name="Rectangle 35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3048000" y="5791200"/>
            <a:ext cx="114300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31" name="Rectangle 18"/>
          <p:cNvSpPr>
            <a:spLocks noChangeArrowheads="1"/>
          </p:cNvSpPr>
          <p:nvPr/>
        </p:nvSpPr>
        <p:spPr bwMode="auto">
          <a:xfrm>
            <a:off x="3678684" y="6165304"/>
            <a:ext cx="749300" cy="33655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 i="1" dirty="0">
                <a:solidFill>
                  <a:srgbClr val="E42904"/>
                </a:solidFill>
                <a:ea typeface="ＭＳ Ｐゴシック" charset="0"/>
                <a:cs typeface="+mn-cs"/>
                <a:sym typeface="Symbol" charset="0"/>
              </a:rPr>
              <a:t></a:t>
            </a:r>
            <a:r>
              <a:rPr lang="en-GB" sz="1600" b="0" dirty="0">
                <a:solidFill>
                  <a:srgbClr val="E42904"/>
                </a:solidFill>
                <a:ea typeface="ＭＳ Ｐゴシック" charset="0"/>
                <a:cs typeface="+mn-cs"/>
                <a:sym typeface="Symbol" charset="0"/>
              </a:rPr>
              <a:t>=60</a:t>
            </a:r>
          </a:p>
        </p:txBody>
      </p:sp>
      <p:sp>
        <p:nvSpPr>
          <p:cNvPr id="32" name="Freeform 33"/>
          <p:cNvSpPr>
            <a:spLocks/>
          </p:cNvSpPr>
          <p:nvPr/>
        </p:nvSpPr>
        <p:spPr bwMode="auto">
          <a:xfrm>
            <a:off x="1835150" y="5876925"/>
            <a:ext cx="587375" cy="647700"/>
          </a:xfrm>
          <a:custGeom>
            <a:avLst/>
            <a:gdLst>
              <a:gd name="T0" fmla="*/ 325 w 370"/>
              <a:gd name="T1" fmla="*/ 408 h 408"/>
              <a:gd name="T2" fmla="*/ 7 w 370"/>
              <a:gd name="T3" fmla="*/ 181 h 408"/>
              <a:gd name="T4" fmla="*/ 370 w 370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408">
                <a:moveTo>
                  <a:pt x="325" y="408"/>
                </a:moveTo>
                <a:cubicBezTo>
                  <a:pt x="162" y="328"/>
                  <a:pt x="0" y="249"/>
                  <a:pt x="7" y="181"/>
                </a:cubicBezTo>
                <a:cubicBezTo>
                  <a:pt x="14" y="113"/>
                  <a:pt x="192" y="56"/>
                  <a:pt x="370" y="0"/>
                </a:cubicBezTo>
              </a:path>
            </a:pathLst>
          </a:custGeom>
          <a:noFill/>
          <a:ln w="57150" cap="flat" cmpd="sng">
            <a:solidFill>
              <a:srgbClr val="A71E03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33" name="Line 34"/>
          <p:cNvSpPr>
            <a:spLocks noChangeShapeType="1"/>
          </p:cNvSpPr>
          <p:nvPr/>
        </p:nvSpPr>
        <p:spPr bwMode="auto">
          <a:xfrm flipV="1">
            <a:off x="2124075" y="645318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34" name="Text Box 20"/>
          <p:cNvSpPr txBox="1">
            <a:spLocks noChangeArrowheads="1"/>
          </p:cNvSpPr>
          <p:nvPr/>
        </p:nvSpPr>
        <p:spPr bwMode="auto">
          <a:xfrm>
            <a:off x="971600" y="6188794"/>
            <a:ext cx="1712913" cy="336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600" b="0" dirty="0">
                <a:solidFill>
                  <a:srgbClr val="E42904"/>
                </a:solidFill>
                <a:ea typeface="ＭＳ Ｐゴシック" charset="0"/>
                <a:cs typeface="+mn-cs"/>
              </a:rPr>
              <a:t>wavelength=4cm</a:t>
            </a:r>
            <a:endParaRPr lang="en-GB" sz="1600" b="0" dirty="0">
              <a:solidFill>
                <a:srgbClr val="E42904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877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nd-the-best-condenser-mic.jpg"/>
          <p:cNvPicPr>
            <a:picLocks noChangeAspect="1"/>
          </p:cNvPicPr>
          <p:nvPr/>
        </p:nvPicPr>
        <p:blipFill>
          <a:blip r:embed="rId2">
            <a:alphaModFix amt="2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51919" y="1038216"/>
            <a:ext cx="5071829" cy="4911064"/>
          </a:xfrm>
          <a:prstGeom prst="rect">
            <a:avLst/>
          </a:prstGeom>
        </p:spPr>
      </p:pic>
      <p:sp>
        <p:nvSpPr>
          <p:cNvPr id="460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1" y="1052736"/>
            <a:ext cx="8640960" cy="5289550"/>
          </a:xfrm>
        </p:spPr>
        <p:txBody>
          <a:bodyPr/>
          <a:lstStyle/>
          <a:p>
            <a:pPr>
              <a:defRPr/>
            </a:pPr>
            <a:r>
              <a:rPr lang="en-US" dirty="0">
                <a:cs typeface="+mn-cs"/>
              </a:rPr>
              <a:t>Directivity pattern of a microphone</a:t>
            </a:r>
          </a:p>
          <a:p>
            <a:pPr lvl="1">
              <a:defRPr/>
            </a:pPr>
            <a:r>
              <a:rPr lang="en-US" sz="2000" dirty="0">
                <a:cs typeface="+mn-cs"/>
              </a:rPr>
              <a:t>A microphone </a:t>
            </a:r>
            <a:r>
              <a:rPr lang="en-US" sz="1400" dirty="0">
                <a:cs typeface="+mn-cs"/>
              </a:rPr>
              <a:t>(*)</a:t>
            </a:r>
            <a:r>
              <a:rPr lang="en-US" sz="2000" dirty="0">
                <a:cs typeface="+mn-cs"/>
              </a:rPr>
              <a:t> is characterized by a </a:t>
            </a:r>
            <a:r>
              <a:rPr lang="en-US" sz="2000" dirty="0">
                <a:solidFill>
                  <a:srgbClr val="FFFF66"/>
                </a:solidFill>
                <a:cs typeface="+mn-cs"/>
              </a:rPr>
              <a:t>`</a:t>
            </a:r>
            <a:r>
              <a:rPr lang="en-US" sz="2000" u="sng" dirty="0">
                <a:solidFill>
                  <a:srgbClr val="FFFF66"/>
                </a:solidFill>
                <a:cs typeface="+mn-cs"/>
              </a:rPr>
              <a:t>directivity pattern</a:t>
            </a:r>
            <a:r>
              <a:rPr lang="en-US" sz="2000" dirty="0">
                <a:cs typeface="+mn-cs"/>
              </a:rPr>
              <a:t> which    </a:t>
            </a:r>
          </a:p>
          <a:p>
            <a:pPr marL="457200" lvl="1" indent="0">
              <a:buNone/>
              <a:defRPr/>
            </a:pPr>
            <a:r>
              <a:rPr lang="en-US" sz="2000" dirty="0">
                <a:cs typeface="+mn-cs"/>
              </a:rPr>
              <a:t>     specifies the gain &amp; phase shift that the microphone gives to a </a:t>
            </a:r>
          </a:p>
          <a:p>
            <a:pPr marL="457200" lvl="1" indent="0">
              <a:buNone/>
              <a:defRPr/>
            </a:pPr>
            <a:r>
              <a:rPr lang="en-US" sz="2000" dirty="0">
                <a:cs typeface="+mn-cs"/>
              </a:rPr>
              <a:t>     signal coming from a certain direction  (i.e. `angle-of-arrival</a:t>
            </a:r>
            <a:r>
              <a:rPr lang="ja-JP" altLang="en-US" sz="2000" dirty="0">
                <a:cs typeface="+mn-cs"/>
              </a:rPr>
              <a:t>’</a:t>
            </a:r>
            <a:r>
              <a:rPr lang="en-US" sz="2000" dirty="0">
                <a:cs typeface="+mn-cs"/>
              </a:rPr>
              <a:t>)  </a:t>
            </a:r>
          </a:p>
          <a:p>
            <a:pPr lvl="1">
              <a:defRPr/>
            </a:pPr>
            <a:r>
              <a:rPr lang="en-US" sz="2000" dirty="0">
                <a:cs typeface="+mn-cs"/>
              </a:rPr>
              <a:t>In general the directivity pattern is a function of </a:t>
            </a:r>
            <a:r>
              <a:rPr lang="en-US" sz="2000" u="sng" dirty="0">
                <a:solidFill>
                  <a:srgbClr val="FFFF66"/>
                </a:solidFill>
                <a:cs typeface="+mn-cs"/>
              </a:rPr>
              <a:t>frequency (</a:t>
            </a:r>
            <a:r>
              <a:rPr lang="el-GR" sz="2000" u="sng" dirty="0">
                <a:solidFill>
                  <a:srgbClr val="FFFF66"/>
                </a:solidFill>
                <a:cs typeface="Arial" charset="0"/>
              </a:rPr>
              <a:t>ω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)</a:t>
            </a:r>
            <a:r>
              <a:rPr lang="en-US" sz="2000" dirty="0">
                <a:cs typeface="+mn-cs"/>
              </a:rPr>
              <a:t> </a:t>
            </a:r>
          </a:p>
          <a:p>
            <a:pPr lvl="1">
              <a:defRPr/>
            </a:pPr>
            <a:r>
              <a:rPr lang="en-US" sz="2000" dirty="0">
                <a:cs typeface="+mn-cs"/>
              </a:rPr>
              <a:t>In a 3D scenario `angle-of-arrival</a:t>
            </a:r>
            <a:r>
              <a:rPr lang="ja-JP" altLang="en-US" sz="2000" dirty="0">
                <a:cs typeface="+mn-cs"/>
              </a:rPr>
              <a:t>’</a:t>
            </a:r>
            <a:r>
              <a:rPr lang="en-US" sz="2000" dirty="0">
                <a:cs typeface="+mn-cs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cs typeface="+mn-cs"/>
              </a:rPr>
              <a:t>     is </a:t>
            </a:r>
            <a:r>
              <a:rPr lang="en-US" sz="2000" dirty="0">
                <a:cs typeface="Arial" charset="0"/>
              </a:rPr>
              <a:t>azimuth + elevation angle</a:t>
            </a:r>
            <a:endParaRPr lang="en-US" sz="2000" dirty="0">
              <a:cs typeface="+mn-cs"/>
            </a:endParaRPr>
          </a:p>
          <a:p>
            <a:pPr lvl="1">
              <a:defRPr/>
            </a:pPr>
            <a:r>
              <a:rPr lang="en-US" sz="2000" dirty="0">
                <a:cs typeface="Arial" charset="0"/>
              </a:rPr>
              <a:t>Will consider only 2D scenarios for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cs typeface="Arial" charset="0"/>
              </a:rPr>
              <a:t>     simplicity, with one 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angle-of arrival (</a:t>
            </a:r>
            <a:r>
              <a:rPr lang="el-GR" sz="2000" u="sng" dirty="0">
                <a:solidFill>
                  <a:srgbClr val="FFFF66"/>
                </a:solidFill>
                <a:cs typeface="Arial" charset="0"/>
              </a:rPr>
              <a:t>θ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)</a:t>
            </a:r>
            <a:r>
              <a:rPr lang="en-US" sz="2000" dirty="0">
                <a:solidFill>
                  <a:srgbClr val="FFFF66"/>
                </a:solidFill>
                <a:cs typeface="Arial" charset="0"/>
              </a:rPr>
              <a:t>,</a:t>
            </a:r>
            <a:r>
              <a:rPr lang="en-US" sz="2000" dirty="0">
                <a:cs typeface="Arial" charset="0"/>
              </a:rPr>
              <a:t> 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cs typeface="Arial" charset="0"/>
              </a:rPr>
              <a:t>     hence directivity pattern is </a:t>
            </a:r>
            <a:r>
              <a:rPr lang="en-US" sz="2000" i="1" u="sng" dirty="0">
                <a:solidFill>
                  <a:srgbClr val="FFFF66"/>
                </a:solidFill>
                <a:cs typeface="Arial" charset="0"/>
              </a:rPr>
              <a:t>H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(</a:t>
            </a:r>
            <a:r>
              <a:rPr lang="el-GR" sz="2000" u="sng" dirty="0">
                <a:solidFill>
                  <a:srgbClr val="FFFF66"/>
                </a:solidFill>
                <a:cs typeface="Arial" charset="0"/>
              </a:rPr>
              <a:t>ω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,</a:t>
            </a:r>
            <a:r>
              <a:rPr lang="el-GR" sz="2000" u="sng" dirty="0">
                <a:solidFill>
                  <a:srgbClr val="FFFF66"/>
                </a:solidFill>
                <a:cs typeface="Arial" charset="0"/>
              </a:rPr>
              <a:t>θ</a:t>
            </a:r>
            <a:r>
              <a:rPr lang="en-US" sz="2000" u="sng" dirty="0">
                <a:solidFill>
                  <a:srgbClr val="FFFF66"/>
                </a:solidFill>
                <a:cs typeface="Arial" charset="0"/>
              </a:rPr>
              <a:t>)</a:t>
            </a:r>
            <a:r>
              <a:rPr lang="en-US" sz="2000" dirty="0">
                <a:cs typeface="Arial" charset="0"/>
              </a:rPr>
              <a:t> </a:t>
            </a:r>
          </a:p>
          <a:p>
            <a:pPr lvl="1">
              <a:spcBef>
                <a:spcPts val="0"/>
              </a:spcBef>
              <a:buFontTx/>
              <a:buNone/>
              <a:defRPr/>
            </a:pPr>
            <a:r>
              <a:rPr lang="en-US" sz="2000" dirty="0">
                <a:cs typeface="Arial" charset="0"/>
              </a:rPr>
              <a:t>     </a:t>
            </a:r>
            <a:r>
              <a:rPr lang="en-US" sz="1400" dirty="0">
                <a:cs typeface="Arial" charset="0"/>
              </a:rPr>
              <a:t>(=angle-dependent transfer function)</a:t>
            </a:r>
          </a:p>
          <a:p>
            <a:pPr lvl="1">
              <a:defRPr/>
            </a:pPr>
            <a:r>
              <a:rPr lang="en-US" sz="2000" dirty="0">
                <a:cs typeface="+mn-cs"/>
              </a:rPr>
              <a:t>Directivity pattern is fixed and defined</a:t>
            </a:r>
          </a:p>
          <a:p>
            <a:pPr lvl="1">
              <a:buFontTx/>
              <a:buNone/>
              <a:defRPr/>
            </a:pPr>
            <a:r>
              <a:rPr lang="en-US" sz="2000" dirty="0">
                <a:cs typeface="+mn-cs"/>
              </a:rPr>
              <a:t>     by physical microphone design</a:t>
            </a:r>
          </a:p>
          <a:p>
            <a:pPr marL="0" indent="0">
              <a:spcBef>
                <a:spcPts val="1200"/>
              </a:spcBef>
              <a:buNone/>
              <a:defRPr/>
            </a:pPr>
            <a:r>
              <a:rPr lang="en-US" sz="1200" b="0" dirty="0">
                <a:cs typeface="+mn-cs"/>
              </a:rPr>
              <a:t>(*) We do digital signal processing, so this includes </a:t>
            </a:r>
            <a:r>
              <a:rPr lang="en-US" sz="1200" b="0" dirty="0"/>
              <a:t>front-end filtering/A-to-D/..</a:t>
            </a:r>
            <a:endParaRPr lang="en-US" sz="1200" b="0" dirty="0">
              <a:cs typeface="+mn-cs"/>
            </a:endParaRPr>
          </a:p>
        </p:txBody>
      </p:sp>
      <p:pic>
        <p:nvPicPr>
          <p:cNvPr id="21507" name="Picture 6" descr="sup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0425" y="3709988"/>
            <a:ext cx="2678113" cy="241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09" name="Text Box 9"/>
          <p:cNvSpPr txBox="1">
            <a:spLocks noChangeArrowheads="1"/>
          </p:cNvSpPr>
          <p:nvPr/>
        </p:nvSpPr>
        <p:spPr bwMode="auto">
          <a:xfrm>
            <a:off x="5954713" y="3259138"/>
            <a:ext cx="2640012" cy="46355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800" b="0" i="1" dirty="0">
                <a:ea typeface="ＭＳ Ｐゴシック" charset="0"/>
                <a:cs typeface="+mn-cs"/>
              </a:rPr>
              <a:t>|H</a:t>
            </a:r>
            <a:r>
              <a:rPr lang="en-US" sz="1800" b="0" dirty="0">
                <a:ea typeface="ＭＳ Ｐゴシック" charset="0"/>
                <a:cs typeface="+mn-cs"/>
              </a:rPr>
              <a:t>(</a:t>
            </a:r>
            <a:r>
              <a:rPr lang="el-GR" sz="1800" b="0" dirty="0">
                <a:ea typeface="ＭＳ Ｐゴシック" charset="0"/>
                <a:cs typeface="+mn-cs"/>
              </a:rPr>
              <a:t>ω</a:t>
            </a:r>
            <a:r>
              <a:rPr lang="en-US" sz="1800" b="0" dirty="0">
                <a:ea typeface="ＭＳ Ｐゴシック" charset="0"/>
                <a:cs typeface="+mn-cs"/>
              </a:rPr>
              <a:t>,</a:t>
            </a:r>
            <a:r>
              <a:rPr lang="el-GR" sz="1800" b="0" dirty="0">
                <a:ea typeface="ＭＳ Ｐゴシック" charset="0"/>
                <a:cs typeface="+mn-cs"/>
              </a:rPr>
              <a:t>θ</a:t>
            </a:r>
            <a:r>
              <a:rPr lang="en-US" sz="1800" b="0" dirty="0">
                <a:ea typeface="ＭＳ Ｐゴシック" charset="0"/>
                <a:cs typeface="+mn-cs"/>
              </a:rPr>
              <a:t>)|</a:t>
            </a:r>
            <a:r>
              <a:rPr lang="en-US" dirty="0">
                <a:ea typeface="ＭＳ Ｐゴシック" charset="0"/>
                <a:cs typeface="+mn-cs"/>
              </a:rPr>
              <a:t> </a:t>
            </a:r>
            <a:r>
              <a:rPr lang="en-US" sz="1800" b="0" dirty="0">
                <a:ea typeface="ＭＳ Ｐゴシック" charset="0"/>
                <a:cs typeface="+mn-cs"/>
              </a:rPr>
              <a:t>for 1 frequency</a:t>
            </a:r>
            <a:endParaRPr lang="en-GB" sz="1800" b="0" dirty="0">
              <a:ea typeface="ＭＳ Ｐゴシック" charset="0"/>
              <a:cs typeface="+mn-cs"/>
            </a:endParaRPr>
          </a:p>
        </p:txBody>
      </p:sp>
      <p:sp>
        <p:nvSpPr>
          <p:cNvPr id="460811" name="Line 11"/>
          <p:cNvSpPr>
            <a:spLocks noChangeShapeType="1"/>
          </p:cNvSpPr>
          <p:nvPr/>
        </p:nvSpPr>
        <p:spPr bwMode="auto">
          <a:xfrm>
            <a:off x="5219700" y="4797152"/>
            <a:ext cx="6477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 type="none" w="sm" len="sm"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8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352800"/>
            <a:ext cx="38354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686800" cy="52895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sz="2400" b="0" u="sng">
                <a:cs typeface="+mn-cs"/>
              </a:rPr>
              <a:t>Array directivity pattern</a:t>
            </a:r>
            <a:r>
              <a:rPr lang="en-GB" sz="2400" b="0">
                <a:cs typeface="+mn-cs"/>
              </a:rPr>
              <a:t> </a:t>
            </a:r>
            <a:r>
              <a:rPr lang="en-GB" sz="2400" b="0" i="1">
                <a:cs typeface="+mn-cs"/>
              </a:rPr>
              <a:t>H</a:t>
            </a:r>
            <a:r>
              <a:rPr lang="en-GB" sz="2400" b="0">
                <a:cs typeface="+mn-cs"/>
              </a:rPr>
              <a:t>(</a:t>
            </a:r>
            <a:r>
              <a:rPr lang="en-GB" sz="2400" b="0" i="1">
                <a:cs typeface="+mn-cs"/>
                <a:sym typeface="Symbol" charset="0"/>
              </a:rPr>
              <a:t></a:t>
            </a:r>
            <a:r>
              <a:rPr lang="en-GB" sz="2400" b="0">
                <a:cs typeface="+mn-cs"/>
                <a:sym typeface="Symbol" charset="0"/>
              </a:rPr>
              <a:t>,</a:t>
            </a:r>
            <a:r>
              <a:rPr lang="en-GB" sz="2400" b="0" i="1">
                <a:cs typeface="+mn-cs"/>
                <a:sym typeface="Symbol" charset="0"/>
              </a:rPr>
              <a:t></a:t>
            </a:r>
            <a:r>
              <a:rPr lang="en-GB" sz="2400" b="0">
                <a:cs typeface="+mn-cs"/>
                <a:sym typeface="Symbol" charset="0"/>
              </a:rPr>
              <a:t>) for </a:t>
            </a:r>
            <a:r>
              <a:rPr lang="en-GB" sz="2400" u="sng">
                <a:cs typeface="+mn-cs"/>
                <a:sym typeface="Symbol" charset="0"/>
              </a:rPr>
              <a:t>uniform linear array</a:t>
            </a:r>
            <a:r>
              <a:rPr lang="en-GB" sz="2400" b="0">
                <a:cs typeface="+mn-cs"/>
                <a:sym typeface="Symbol" charset="0"/>
              </a:rPr>
              <a:t>:</a:t>
            </a: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GB" sz="2000" b="0" i="1">
                <a:cs typeface="+mn-cs"/>
              </a:rPr>
              <a:t>     H</a:t>
            </a:r>
            <a:r>
              <a:rPr lang="en-GB" sz="2000" b="0">
                <a:cs typeface="+mn-cs"/>
              </a:rPr>
              <a:t>(</a:t>
            </a:r>
            <a:r>
              <a:rPr lang="en-GB" sz="2000" b="0" i="1">
                <a:cs typeface="+mn-cs"/>
                <a:sym typeface="Symbol" charset="0"/>
              </a:rPr>
              <a:t></a:t>
            </a:r>
            <a:r>
              <a:rPr lang="en-GB" sz="2000" b="0">
                <a:cs typeface="+mn-cs"/>
                <a:sym typeface="Symbol" charset="0"/>
              </a:rPr>
              <a:t>,</a:t>
            </a:r>
            <a:r>
              <a:rPr lang="en-GB" sz="2000" b="0" i="1">
                <a:cs typeface="+mn-cs"/>
                <a:sym typeface="Symbol" charset="0"/>
              </a:rPr>
              <a:t></a:t>
            </a:r>
            <a:r>
              <a:rPr lang="en-GB" sz="2000" b="0">
                <a:cs typeface="+mn-cs"/>
                <a:sym typeface="Symbol" charset="0"/>
              </a:rPr>
              <a:t>) has sinc-like shape and is frequency-dependent</a:t>
            </a: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defRPr/>
            </a:pPr>
            <a:endParaRPr lang="en-GB" sz="2000" b="0">
              <a:cs typeface="+mn-cs"/>
              <a:sym typeface="Symbol" charset="0"/>
            </a:endParaRP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sz="2000" b="0">
                <a:cs typeface="+mn-cs"/>
              </a:rPr>
              <a:t> </a:t>
            </a:r>
          </a:p>
        </p:txBody>
      </p:sp>
      <p:sp>
        <p:nvSpPr>
          <p:cNvPr id="4730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graphicFrame>
        <p:nvGraphicFramePr>
          <p:cNvPr id="3898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216567"/>
              </p:ext>
            </p:extLst>
          </p:nvPr>
        </p:nvGraphicFramePr>
        <p:xfrm>
          <a:off x="755650" y="1595636"/>
          <a:ext cx="34290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35200" imgH="863600" progId="">
                  <p:embed/>
                </p:oleObj>
              </mc:Choice>
              <mc:Fallback>
                <p:oleObj name="Equation" r:id="rId3" imgW="2235200" imgH="863600" progId="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1595636"/>
                        <a:ext cx="3429000" cy="12573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8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352800"/>
            <a:ext cx="3843338" cy="288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3096" name="Text Box 8"/>
          <p:cNvSpPr txBox="1">
            <a:spLocks noChangeArrowheads="1"/>
          </p:cNvSpPr>
          <p:nvPr/>
        </p:nvSpPr>
        <p:spPr bwMode="auto">
          <a:xfrm>
            <a:off x="7937500" y="4495800"/>
            <a:ext cx="12954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b="0">
                <a:solidFill>
                  <a:srgbClr val="E42904"/>
                </a:solidFill>
                <a:ea typeface="ＭＳ Ｐゴシック" charset="0"/>
                <a:cs typeface="+mn-cs"/>
              </a:rPr>
              <a:t>=endfire</a:t>
            </a:r>
            <a:endParaRPr lang="en-US" b="0">
              <a:solidFill>
                <a:srgbClr val="FFFF66"/>
              </a:solidFill>
              <a:ea typeface="ＭＳ Ｐゴシック" charset="0"/>
              <a:cs typeface="+mn-cs"/>
            </a:endParaRPr>
          </a:p>
        </p:txBody>
      </p:sp>
      <p:grpSp>
        <p:nvGrpSpPr>
          <p:cNvPr id="38989" name="Group 9"/>
          <p:cNvGrpSpPr>
            <a:grpSpLocks/>
          </p:cNvGrpSpPr>
          <p:nvPr/>
        </p:nvGrpSpPr>
        <p:grpSpPr bwMode="auto">
          <a:xfrm>
            <a:off x="2895600" y="1447800"/>
            <a:ext cx="1530350" cy="1216025"/>
            <a:chOff x="1824" y="864"/>
            <a:chExt cx="964" cy="766"/>
          </a:xfrm>
        </p:grpSpPr>
        <p:sp>
          <p:nvSpPr>
            <p:cNvPr id="473098" name="Oval 10"/>
            <p:cNvSpPr>
              <a:spLocks noChangeArrowheads="1"/>
            </p:cNvSpPr>
            <p:nvPr/>
          </p:nvSpPr>
          <p:spPr bwMode="auto">
            <a:xfrm>
              <a:off x="1824" y="864"/>
              <a:ext cx="864" cy="336"/>
            </a:xfrm>
            <a:prstGeom prst="ellipse">
              <a:avLst/>
            </a:prstGeom>
            <a:noFill/>
            <a:ln w="25400">
              <a:solidFill>
                <a:srgbClr val="E42904"/>
              </a:solidFill>
              <a:round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graphicFrame>
          <p:nvGraphicFramePr>
            <p:cNvPr id="38981" name="Object 69"/>
            <p:cNvGraphicFramePr>
              <a:graphicFrameLocks noChangeAspect="1"/>
            </p:cNvGraphicFramePr>
            <p:nvPr/>
          </p:nvGraphicFramePr>
          <p:xfrm>
            <a:off x="2496" y="1248"/>
            <a:ext cx="292" cy="38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780" imgH="164814" progId="">
                    <p:embed/>
                  </p:oleObj>
                </mc:Choice>
                <mc:Fallback>
                  <p:oleObj name="Equation" r:id="rId6" imgW="126780" imgH="164814" progId="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96" y="1248"/>
                          <a:ext cx="292" cy="38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rgbClr val="FFFF66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rgbClr val="FFFF66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chemeClr val="bg2">
                                    <a:alpha val="74997"/>
                                  </a:scheme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73100" name="Line 12"/>
            <p:cNvSpPr>
              <a:spLocks noChangeShapeType="1"/>
            </p:cNvSpPr>
            <p:nvPr/>
          </p:nvSpPr>
          <p:spPr bwMode="auto">
            <a:xfrm>
              <a:off x="2400" y="1200"/>
              <a:ext cx="144" cy="144"/>
            </a:xfrm>
            <a:prstGeom prst="line">
              <a:avLst/>
            </a:prstGeom>
            <a:noFill/>
            <a:ln w="38100">
              <a:solidFill>
                <a:srgbClr val="E42904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38982" name="Object 70"/>
          <p:cNvGraphicFramePr>
            <a:graphicFrameLocks noChangeAspect="1"/>
          </p:cNvGraphicFramePr>
          <p:nvPr/>
        </p:nvGraphicFramePr>
        <p:xfrm>
          <a:off x="3886200" y="3429000"/>
          <a:ext cx="15367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002865" imgH="203112" progId="">
                  <p:embed/>
                </p:oleObj>
              </mc:Choice>
              <mc:Fallback>
                <p:oleObj name="Equation" r:id="rId8" imgW="1002865" imgH="203112" progId="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429000"/>
                        <a:ext cx="1536700" cy="3111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38100">
                        <a:solidFill>
                          <a:srgbClr val="E42904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3102" name="Line 14"/>
          <p:cNvSpPr>
            <a:spLocks noChangeShapeType="1"/>
          </p:cNvSpPr>
          <p:nvPr/>
        </p:nvSpPr>
        <p:spPr bwMode="auto">
          <a:xfrm flipH="1">
            <a:off x="2971800" y="3733800"/>
            <a:ext cx="914400" cy="533400"/>
          </a:xfrm>
          <a:prstGeom prst="line">
            <a:avLst/>
          </a:prstGeom>
          <a:noFill/>
          <a:ln w="57150">
            <a:solidFill>
              <a:srgbClr val="E42904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04" name="Line 16"/>
          <p:cNvSpPr>
            <a:spLocks noChangeShapeType="1"/>
          </p:cNvSpPr>
          <p:nvPr/>
        </p:nvSpPr>
        <p:spPr bwMode="auto">
          <a:xfrm>
            <a:off x="3048000" y="5791200"/>
            <a:ext cx="1143000" cy="685800"/>
          </a:xfrm>
          <a:prstGeom prst="line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06" name="Rectangle 18"/>
          <p:cNvSpPr>
            <a:spLocks noChangeArrowheads="1"/>
          </p:cNvSpPr>
          <p:nvPr/>
        </p:nvSpPr>
        <p:spPr bwMode="auto">
          <a:xfrm>
            <a:off x="3678684" y="6165304"/>
            <a:ext cx="749300" cy="336550"/>
          </a:xfrm>
          <a:prstGeom prst="rect">
            <a:avLst/>
          </a:prstGeom>
          <a:solidFill>
            <a:srgbClr val="FFFFFF"/>
          </a:solidFill>
          <a:ln>
            <a:solidFill>
              <a:srgbClr val="FF0000"/>
            </a:solidFill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 i="1" dirty="0">
                <a:solidFill>
                  <a:srgbClr val="E42904"/>
                </a:solidFill>
                <a:ea typeface="ＭＳ Ｐゴシック" charset="0"/>
                <a:cs typeface="+mn-cs"/>
                <a:sym typeface="Symbol" charset="0"/>
              </a:rPr>
              <a:t></a:t>
            </a:r>
            <a:r>
              <a:rPr lang="en-GB" sz="1600" b="0" dirty="0">
                <a:solidFill>
                  <a:srgbClr val="E42904"/>
                </a:solidFill>
                <a:ea typeface="ＭＳ Ｐゴシック" charset="0"/>
                <a:cs typeface="+mn-cs"/>
                <a:sym typeface="Symbol" charset="0"/>
              </a:rPr>
              <a:t>=60</a:t>
            </a:r>
          </a:p>
        </p:txBody>
      </p:sp>
      <p:grpSp>
        <p:nvGrpSpPr>
          <p:cNvPr id="38994" name="Group 30"/>
          <p:cNvGrpSpPr>
            <a:grpSpLocks/>
          </p:cNvGrpSpPr>
          <p:nvPr/>
        </p:nvGrpSpPr>
        <p:grpSpPr bwMode="auto">
          <a:xfrm>
            <a:off x="4800600" y="4648200"/>
            <a:ext cx="569913" cy="558800"/>
            <a:chOff x="5040" y="2448"/>
            <a:chExt cx="359" cy="352"/>
          </a:xfrm>
        </p:grpSpPr>
        <p:grpSp>
          <p:nvGrpSpPr>
            <p:cNvPr id="38998" name="Group 25"/>
            <p:cNvGrpSpPr>
              <a:grpSpLocks/>
            </p:cNvGrpSpPr>
            <p:nvPr/>
          </p:nvGrpSpPr>
          <p:grpSpPr bwMode="auto">
            <a:xfrm>
              <a:off x="5040" y="2448"/>
              <a:ext cx="167" cy="352"/>
              <a:chOff x="4729" y="1824"/>
              <a:chExt cx="167" cy="352"/>
            </a:xfrm>
          </p:grpSpPr>
          <p:sp>
            <p:nvSpPr>
              <p:cNvPr id="473110" name="Oval 22"/>
              <p:cNvSpPr>
                <a:spLocks noChangeArrowheads="1"/>
              </p:cNvSpPr>
              <p:nvPr/>
            </p:nvSpPr>
            <p:spPr bwMode="auto">
              <a:xfrm>
                <a:off x="4729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111" name="Rectangle 23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4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112" name="Freeform 24"/>
              <p:cNvSpPr>
                <a:spLocks/>
              </p:cNvSpPr>
              <p:nvPr/>
            </p:nvSpPr>
            <p:spPr bwMode="auto">
              <a:xfrm>
                <a:off x="4752" y="2064"/>
                <a:ext cx="144" cy="112"/>
              </a:xfrm>
              <a:custGeom>
                <a:avLst/>
                <a:gdLst>
                  <a:gd name="T0" fmla="*/ 0 w 144"/>
                  <a:gd name="T1" fmla="*/ 0 h 112"/>
                  <a:gd name="T2" fmla="*/ 48 w 144"/>
                  <a:gd name="T3" fmla="*/ 96 h 112"/>
                  <a:gd name="T4" fmla="*/ 144 w 144"/>
                  <a:gd name="T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12">
                    <a:moveTo>
                      <a:pt x="0" y="0"/>
                    </a:moveTo>
                    <a:cubicBezTo>
                      <a:pt x="12" y="40"/>
                      <a:pt x="24" y="80"/>
                      <a:pt x="48" y="96"/>
                    </a:cubicBezTo>
                    <a:cubicBezTo>
                      <a:pt x="72" y="112"/>
                      <a:pt x="128" y="96"/>
                      <a:pt x="144" y="96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</p:grpSp>
        <p:grpSp>
          <p:nvGrpSpPr>
            <p:cNvPr id="38999" name="Group 26"/>
            <p:cNvGrpSpPr>
              <a:grpSpLocks/>
            </p:cNvGrpSpPr>
            <p:nvPr/>
          </p:nvGrpSpPr>
          <p:grpSpPr bwMode="auto">
            <a:xfrm>
              <a:off x="5232" y="2448"/>
              <a:ext cx="167" cy="352"/>
              <a:chOff x="4729" y="1824"/>
              <a:chExt cx="167" cy="352"/>
            </a:xfrm>
          </p:grpSpPr>
          <p:sp>
            <p:nvSpPr>
              <p:cNvPr id="473115" name="Oval 27"/>
              <p:cNvSpPr>
                <a:spLocks noChangeArrowheads="1"/>
              </p:cNvSpPr>
              <p:nvPr/>
            </p:nvSpPr>
            <p:spPr bwMode="auto">
              <a:xfrm>
                <a:off x="4729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116" name="Rectangle 28"/>
              <p:cNvSpPr>
                <a:spLocks noChangeArrowheads="1"/>
              </p:cNvSpPr>
              <p:nvPr/>
            </p:nvSpPr>
            <p:spPr bwMode="auto">
              <a:xfrm>
                <a:off x="4752" y="1920"/>
                <a:ext cx="48" cy="144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  <p:sp>
            <p:nvSpPr>
              <p:cNvPr id="473117" name="Freeform 29"/>
              <p:cNvSpPr>
                <a:spLocks/>
              </p:cNvSpPr>
              <p:nvPr/>
            </p:nvSpPr>
            <p:spPr bwMode="auto">
              <a:xfrm>
                <a:off x="4752" y="2064"/>
                <a:ext cx="144" cy="112"/>
              </a:xfrm>
              <a:custGeom>
                <a:avLst/>
                <a:gdLst>
                  <a:gd name="T0" fmla="*/ 0 w 144"/>
                  <a:gd name="T1" fmla="*/ 0 h 112"/>
                  <a:gd name="T2" fmla="*/ 48 w 144"/>
                  <a:gd name="T3" fmla="*/ 96 h 112"/>
                  <a:gd name="T4" fmla="*/ 144 w 144"/>
                  <a:gd name="T5" fmla="*/ 96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44" h="112">
                    <a:moveTo>
                      <a:pt x="0" y="0"/>
                    </a:moveTo>
                    <a:cubicBezTo>
                      <a:pt x="12" y="40"/>
                      <a:pt x="24" y="80"/>
                      <a:pt x="48" y="96"/>
                    </a:cubicBezTo>
                    <a:cubicBezTo>
                      <a:pt x="72" y="112"/>
                      <a:pt x="128" y="96"/>
                      <a:pt x="144" y="96"/>
                    </a:cubicBezTo>
                  </a:path>
                </a:pathLst>
              </a:custGeom>
              <a:noFill/>
              <a:ln w="12700" cap="flat" cmpd="sng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wrap="none" lIns="92075" tIns="46038" rIns="92075" bIns="46038" anchor="ctr">
                <a:spAutoFit/>
              </a:bodyPr>
              <a:lstStyle/>
              <a:p>
                <a:pPr algn="ctr" eaLnBrk="0" hangingPunct="0">
                  <a:spcBef>
                    <a:spcPct val="20000"/>
                  </a:spcBef>
                  <a:defRPr/>
                </a:pPr>
                <a:endParaRPr lang="en-US">
                  <a:ea typeface="ＭＳ Ｐゴシック" charset="0"/>
                  <a:cs typeface="+mn-cs"/>
                </a:endParaRPr>
              </a:p>
            </p:txBody>
          </p:sp>
        </p:grpSp>
      </p:grpSp>
      <p:sp>
        <p:nvSpPr>
          <p:cNvPr id="473121" name="Freeform 33"/>
          <p:cNvSpPr>
            <a:spLocks/>
          </p:cNvSpPr>
          <p:nvPr/>
        </p:nvSpPr>
        <p:spPr bwMode="auto">
          <a:xfrm>
            <a:off x="1835150" y="5876925"/>
            <a:ext cx="587375" cy="647700"/>
          </a:xfrm>
          <a:custGeom>
            <a:avLst/>
            <a:gdLst>
              <a:gd name="T0" fmla="*/ 325 w 370"/>
              <a:gd name="T1" fmla="*/ 408 h 408"/>
              <a:gd name="T2" fmla="*/ 7 w 370"/>
              <a:gd name="T3" fmla="*/ 181 h 408"/>
              <a:gd name="T4" fmla="*/ 370 w 370"/>
              <a:gd name="T5" fmla="*/ 0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70" h="408">
                <a:moveTo>
                  <a:pt x="325" y="408"/>
                </a:moveTo>
                <a:cubicBezTo>
                  <a:pt x="162" y="328"/>
                  <a:pt x="0" y="249"/>
                  <a:pt x="7" y="181"/>
                </a:cubicBezTo>
                <a:cubicBezTo>
                  <a:pt x="14" y="113"/>
                  <a:pt x="192" y="56"/>
                  <a:pt x="370" y="0"/>
                </a:cubicBezTo>
              </a:path>
            </a:pathLst>
          </a:custGeom>
          <a:noFill/>
          <a:ln w="57150" cap="flat" cmpd="sng">
            <a:solidFill>
              <a:srgbClr val="A71E03"/>
            </a:solidFill>
            <a:prstDash val="solid"/>
            <a:round/>
            <a:headEnd type="none" w="sm" len="sm"/>
            <a:tailEnd type="triangle" w="med" len="med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22" name="Line 34"/>
          <p:cNvSpPr>
            <a:spLocks noChangeShapeType="1"/>
          </p:cNvSpPr>
          <p:nvPr/>
        </p:nvSpPr>
        <p:spPr bwMode="auto">
          <a:xfrm flipV="1">
            <a:off x="2124075" y="6453188"/>
            <a:ext cx="0" cy="7143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ffectLst/>
        </p:spPr>
        <p:txBody>
          <a:bodyPr wrap="non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3123" name="Rectangle 35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  <p:sp>
        <p:nvSpPr>
          <p:cNvPr id="473108" name="Text Box 20"/>
          <p:cNvSpPr txBox="1">
            <a:spLocks noChangeArrowheads="1"/>
          </p:cNvSpPr>
          <p:nvPr/>
        </p:nvSpPr>
        <p:spPr bwMode="auto">
          <a:xfrm>
            <a:off x="971600" y="6188794"/>
            <a:ext cx="1712913" cy="33655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600" b="0" dirty="0">
                <a:solidFill>
                  <a:srgbClr val="E42904"/>
                </a:solidFill>
                <a:ea typeface="ＭＳ Ｐゴシック" charset="0"/>
                <a:cs typeface="+mn-cs"/>
              </a:rPr>
              <a:t>wavelength=4cm</a:t>
            </a:r>
            <a:endParaRPr lang="en-GB" sz="1600" b="0" dirty="0">
              <a:solidFill>
                <a:srgbClr val="E42904"/>
              </a:solidFill>
              <a:ea typeface="ＭＳ Ｐゴシック" charset="0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00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492896"/>
            <a:ext cx="4495800" cy="313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731696" cy="5289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GB" sz="1800" b="0" dirty="0">
                <a:cs typeface="+mn-cs"/>
              </a:rPr>
              <a:t>     </a:t>
            </a:r>
            <a:r>
              <a:rPr lang="en-GB" sz="2400" b="0" dirty="0">
                <a:cs typeface="+mn-cs"/>
              </a:rPr>
              <a:t>For                  an ambiguity, called </a:t>
            </a:r>
            <a:r>
              <a:rPr lang="en-GB" sz="2400" b="0" u="sng" dirty="0">
                <a:cs typeface="+mn-cs"/>
              </a:rPr>
              <a:t>spatial aliasing</a:t>
            </a:r>
            <a:r>
              <a:rPr lang="en-GB" sz="2400" b="0" dirty="0">
                <a:cs typeface="+mn-cs"/>
              </a:rPr>
              <a:t>, occurs..</a:t>
            </a:r>
          </a:p>
          <a:p>
            <a:pPr lvl="1">
              <a:lnSpc>
                <a:spcPct val="80000"/>
              </a:lnSpc>
              <a:spcBef>
                <a:spcPts val="600"/>
              </a:spcBef>
              <a:buFontTx/>
              <a:buNone/>
              <a:defRPr/>
            </a:pPr>
            <a:br>
              <a:rPr lang="en-GB" sz="1600" b="0" i="1" dirty="0">
                <a:cs typeface="+mn-cs"/>
              </a:rPr>
            </a:br>
            <a:r>
              <a:rPr lang="en-GB" sz="2000" b="0" dirty="0">
                <a:cs typeface="+mn-cs"/>
              </a:rPr>
              <a:t>This is analogous to time-domain aliasing where now the spatial sampling (=</a:t>
            </a:r>
            <a:r>
              <a:rPr lang="en-GB" sz="2000" b="0" i="1" dirty="0">
                <a:cs typeface="+mn-cs"/>
              </a:rPr>
              <a:t>d</a:t>
            </a:r>
            <a:r>
              <a:rPr lang="en-GB" sz="2000" b="0" dirty="0">
                <a:cs typeface="+mn-cs"/>
              </a:rPr>
              <a:t>) is too large.                    </a:t>
            </a:r>
          </a:p>
          <a:p>
            <a:pPr>
              <a:spcBef>
                <a:spcPct val="100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</a:t>
            </a: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ct val="100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</a:t>
            </a:r>
          </a:p>
          <a:p>
            <a:pPr>
              <a:spcBef>
                <a:spcPct val="10000"/>
              </a:spcBef>
              <a:buFontTx/>
              <a:buNone/>
              <a:defRPr/>
            </a:pPr>
            <a:r>
              <a:rPr lang="en-GB" sz="2000" b="0" dirty="0">
                <a:cs typeface="+mn-cs"/>
              </a:rPr>
              <a:t>    </a:t>
            </a:r>
            <a:r>
              <a:rPr lang="en-GB" sz="2400" b="0" dirty="0">
                <a:cs typeface="+mn-cs"/>
              </a:rPr>
              <a:t>Aliasing does not occur (for any </a:t>
            </a:r>
            <a:r>
              <a:rPr lang="en-GB" sz="2400" b="0" i="1" dirty="0">
                <a:cs typeface="+mn-cs"/>
                <a:sym typeface="Symbol" charset="0"/>
              </a:rPr>
              <a:t></a:t>
            </a:r>
            <a:r>
              <a:rPr lang="en-GB" sz="2400" b="0" dirty="0">
                <a:cs typeface="+mn-cs"/>
                <a:sym typeface="Symbol" charset="0"/>
              </a:rPr>
              <a:t>) </a:t>
            </a:r>
            <a:r>
              <a:rPr lang="en-GB" sz="2400" b="0" dirty="0">
                <a:cs typeface="+mn-cs"/>
              </a:rPr>
              <a:t>if </a:t>
            </a:r>
            <a:endParaRPr lang="en-GB" sz="2400" dirty="0">
              <a:cs typeface="+mn-cs"/>
            </a:endParaRPr>
          </a:p>
        </p:txBody>
      </p:sp>
      <p:sp>
        <p:nvSpPr>
          <p:cNvPr id="474127" name="Line 15"/>
          <p:cNvSpPr>
            <a:spLocks noChangeShapeType="1"/>
          </p:cNvSpPr>
          <p:nvPr/>
        </p:nvSpPr>
        <p:spPr bwMode="auto">
          <a:xfrm flipV="1">
            <a:off x="3886200" y="3234258"/>
            <a:ext cx="762000" cy="0"/>
          </a:xfrm>
          <a:prstGeom prst="line">
            <a:avLst/>
          </a:prstGeom>
          <a:noFill/>
          <a:ln w="57150">
            <a:solidFill>
              <a:srgbClr val="E42904"/>
            </a:solidFill>
            <a:round/>
            <a:headEnd type="triangle" w="med" len="med"/>
            <a:tailEnd type="none" w="sm" len="sm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graphicFrame>
        <p:nvGraphicFramePr>
          <p:cNvPr id="3999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3343135"/>
              </p:ext>
            </p:extLst>
          </p:nvPr>
        </p:nvGraphicFramePr>
        <p:xfrm>
          <a:off x="5796136" y="5589240"/>
          <a:ext cx="2114550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09088" imgH="431613" progId="Equation.3">
                  <p:embed/>
                </p:oleObj>
              </mc:Choice>
              <mc:Fallback>
                <p:oleObj name="Equation" r:id="rId3" imgW="140908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6136" y="5589240"/>
                        <a:ext cx="2114550" cy="6413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31" name="Rectangle 19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  <p:graphicFrame>
        <p:nvGraphicFramePr>
          <p:cNvPr id="40001" name="Object 6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82323344"/>
              </p:ext>
            </p:extLst>
          </p:nvPr>
        </p:nvGraphicFramePr>
        <p:xfrm>
          <a:off x="1331640" y="1196752"/>
          <a:ext cx="1282700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55199" imgH="444307" progId="Equation.3">
                  <p:embed/>
                </p:oleObj>
              </mc:Choice>
              <mc:Fallback>
                <p:oleObj name="Equation" r:id="rId5" imgW="1155199" imgH="444307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96752"/>
                        <a:ext cx="1282700" cy="4937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57150">
                            <a:solidFill>
                              <a:srgbClr val="E42904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7"/>
          <p:cNvSpPr txBox="1">
            <a:spLocks noChangeArrowheads="1"/>
          </p:cNvSpPr>
          <p:nvPr/>
        </p:nvSpPr>
        <p:spPr bwMode="auto">
          <a:xfrm>
            <a:off x="4953000" y="2637234"/>
            <a:ext cx="3579440" cy="1317625"/>
          </a:xfrm>
          <a:prstGeom prst="rect">
            <a:avLst/>
          </a:prstGeom>
          <a:noFill/>
          <a:ln>
            <a:solidFill>
              <a:srgbClr val="FFFFFF"/>
            </a:solidFill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</a:rPr>
              <a:t>M</a:t>
            </a:r>
            <a:r>
              <a:rPr lang="en-GB" sz="1600" b="0" dirty="0">
                <a:ea typeface="ＭＳ Ｐゴシック" charset="0"/>
                <a:cs typeface="+mn-cs"/>
              </a:rPr>
              <a:t>=5 microphones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</a:rPr>
              <a:t>d</a:t>
            </a:r>
            <a:r>
              <a:rPr lang="en-GB" sz="1600" b="0" dirty="0">
                <a:ea typeface="ＭＳ Ｐゴシック" charset="0"/>
                <a:cs typeface="+mn-cs"/>
              </a:rPr>
              <a:t>=</a:t>
            </a:r>
            <a:r>
              <a:rPr lang="en-GB" sz="1600" b="0" u="sng" dirty="0">
                <a:solidFill>
                  <a:srgbClr val="CCFF66"/>
                </a:solidFill>
                <a:ea typeface="ＭＳ Ｐゴシック" charset="0"/>
                <a:cs typeface="+mn-cs"/>
              </a:rPr>
              <a:t>8 cm </a:t>
            </a:r>
            <a:r>
              <a:rPr lang="en-GB" sz="1600" b="0" dirty="0">
                <a:ea typeface="ＭＳ Ｐゴシック" charset="0"/>
                <a:cs typeface="+mn-cs"/>
              </a:rPr>
              <a:t>inter-microphone distance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>
                <a:ea typeface="ＭＳ Ｐゴシック" charset="0"/>
                <a:cs typeface="+mn-cs"/>
                <a:sym typeface="Symbol" charset="0"/>
              </a:rPr>
              <a:t>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=60 steering direction</a:t>
            </a:r>
          </a:p>
          <a:p>
            <a:pPr eaLnBrk="0" hangingPunct="0">
              <a:lnSpc>
                <a:spcPct val="125000"/>
              </a:lnSpc>
              <a:defRPr/>
            </a:pPr>
            <a:r>
              <a:rPr lang="en-GB" sz="1600" b="0" i="1" dirty="0" err="1">
                <a:ea typeface="ＭＳ Ｐゴシック" charset="0"/>
                <a:cs typeface="+mn-cs"/>
                <a:sym typeface="Symbol" charset="0"/>
              </a:rPr>
              <a:t>f</a:t>
            </a:r>
            <a:r>
              <a:rPr lang="en-GB" sz="1600" b="0" i="1" baseline="-25000" dirty="0" err="1">
                <a:ea typeface="ＭＳ Ｐゴシック" charset="0"/>
                <a:cs typeface="+mn-cs"/>
                <a:sym typeface="Symbol" charset="0"/>
              </a:rPr>
              <a:t>s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=16 kHz sampling frequency</a:t>
            </a:r>
            <a:endParaRPr lang="en-GB" sz="1600" b="0" i="1" dirty="0">
              <a:ea typeface="ＭＳ Ｐゴシック" charset="0"/>
              <a:cs typeface="+mn-cs"/>
              <a:sym typeface="Symbo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306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1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</a:p>
        </p:txBody>
      </p:sp>
      <p:sp>
        <p:nvSpPr>
          <p:cNvPr id="474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731696" cy="5289550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r>
              <a:rPr lang="en-GB" sz="1800" b="0" dirty="0">
                <a:cs typeface="+mn-cs"/>
              </a:rPr>
              <a:t>     Ignore the</a:t>
            </a:r>
          </a:p>
          <a:p>
            <a:pPr>
              <a:lnSpc>
                <a:spcPct val="80000"/>
              </a:lnSpc>
              <a:spcBef>
                <a:spcPct val="10000"/>
              </a:spcBef>
              <a:buFontTx/>
              <a:buNone/>
              <a:defRPr/>
            </a:pPr>
            <a:endParaRPr lang="en-GB" sz="1800" b="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18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endParaRPr lang="en-GB" sz="1800" dirty="0">
              <a:cs typeface="+mn-cs"/>
            </a:endParaRPr>
          </a:p>
        </p:txBody>
      </p:sp>
      <p:graphicFrame>
        <p:nvGraphicFramePr>
          <p:cNvPr id="4000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5618594"/>
              </p:ext>
            </p:extLst>
          </p:nvPr>
        </p:nvGraphicFramePr>
        <p:xfrm>
          <a:off x="728885" y="2018456"/>
          <a:ext cx="6721872" cy="2994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505200" imgH="1638300" progId="Equation.3">
                  <p:embed/>
                </p:oleObj>
              </mc:Choice>
              <mc:Fallback>
                <p:oleObj name="Equation" r:id="rId2" imgW="3505200" imgH="1638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885" y="2018456"/>
                        <a:ext cx="6721872" cy="299472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4131" name="Rectangle 19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3633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200">
                <a:cs typeface="+mj-cs"/>
              </a:rPr>
              <a:t>Matched filtering example: Delay-and-sum</a:t>
            </a:r>
            <a:endParaRPr lang="en-GB" sz="3200">
              <a:cs typeface="+mj-cs"/>
            </a:endParaRPr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GB" sz="2400" b="0" u="sng" dirty="0" err="1">
                <a:cs typeface="+mn-cs"/>
              </a:rPr>
              <a:t>Beamwidth</a:t>
            </a:r>
            <a:r>
              <a:rPr lang="en-GB" sz="2400" b="0" dirty="0">
                <a:cs typeface="+mn-cs"/>
              </a:rPr>
              <a:t> for a </a:t>
            </a:r>
            <a:r>
              <a:rPr lang="en-GB" sz="2400" u="sng" dirty="0">
                <a:cs typeface="+mn-cs"/>
              </a:rPr>
              <a:t>uniform linear array</a:t>
            </a:r>
            <a:r>
              <a:rPr lang="en-GB" sz="2400" b="0" dirty="0">
                <a:cs typeface="+mn-cs"/>
              </a:rPr>
              <a:t>:</a:t>
            </a:r>
            <a:endParaRPr lang="en-GB" sz="2400" u="sng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                                                  </a:t>
            </a:r>
          </a:p>
          <a:p>
            <a:pPr>
              <a:spcBef>
                <a:spcPct val="50000"/>
              </a:spcBef>
              <a:spcAft>
                <a:spcPct val="20000"/>
              </a:spcAft>
              <a:buFontTx/>
              <a:buNone/>
              <a:defRPr/>
            </a:pPr>
            <a:r>
              <a:rPr lang="en-GB" sz="2000" b="0" dirty="0">
                <a:cs typeface="+mn-cs"/>
              </a:rPr>
              <a:t>     hence large dependence on # microphones, distance </a:t>
            </a:r>
            <a:r>
              <a:rPr lang="en-GB" sz="1600" b="0" dirty="0">
                <a:cs typeface="+mn-cs"/>
              </a:rPr>
              <a:t>(compare p.29 &amp; 31)</a:t>
            </a:r>
            <a:r>
              <a:rPr lang="en-GB" sz="2000" b="0" dirty="0">
                <a:cs typeface="+mn-cs"/>
              </a:rPr>
              <a:t>  and frequency (e.g. BW infinitely large at DC)              </a:t>
            </a:r>
            <a:r>
              <a:rPr lang="en-GB" sz="1600" b="0" dirty="0">
                <a:cs typeface="+mn-cs"/>
              </a:rPr>
              <a:t>(compare to p.23)</a:t>
            </a:r>
            <a:endParaRPr lang="en-GB" sz="2000" b="0" dirty="0">
              <a:cs typeface="+mn-cs"/>
            </a:endParaRPr>
          </a:p>
          <a:p>
            <a:pPr>
              <a:defRPr/>
            </a:pPr>
            <a:r>
              <a:rPr lang="en-GB" sz="2400" b="0" dirty="0">
                <a:cs typeface="+mn-cs"/>
              </a:rPr>
              <a:t>Array topologies:</a:t>
            </a:r>
          </a:p>
          <a:p>
            <a:pPr lvl="1">
              <a:defRPr/>
            </a:pPr>
            <a:r>
              <a:rPr lang="en-GB" sz="1800" dirty="0"/>
              <a:t>Uniformly spaced arrays</a:t>
            </a:r>
          </a:p>
          <a:p>
            <a:pPr lvl="1">
              <a:defRPr/>
            </a:pPr>
            <a:r>
              <a:rPr lang="en-GB" sz="1800" dirty="0"/>
              <a:t>Nested (logarithmic) arrays (small </a:t>
            </a:r>
            <a:r>
              <a:rPr lang="en-GB" sz="1800" i="1" dirty="0"/>
              <a:t>d</a:t>
            </a:r>
            <a:r>
              <a:rPr lang="en-GB" sz="1800" dirty="0"/>
              <a:t> for high </a:t>
            </a:r>
            <a:r>
              <a:rPr lang="en-GB" sz="1800" i="1" dirty="0">
                <a:sym typeface="Symbol" charset="0"/>
              </a:rPr>
              <a:t></a:t>
            </a:r>
            <a:r>
              <a:rPr lang="en-GB" sz="1800" dirty="0"/>
              <a:t>, large </a:t>
            </a:r>
            <a:r>
              <a:rPr lang="en-GB" sz="1800" i="1" dirty="0"/>
              <a:t>d</a:t>
            </a:r>
            <a:r>
              <a:rPr lang="en-GB" sz="1800" dirty="0"/>
              <a:t> for small </a:t>
            </a:r>
            <a:r>
              <a:rPr lang="en-GB" sz="1800" i="1" dirty="0">
                <a:sym typeface="Symbol" charset="0"/>
              </a:rPr>
              <a:t></a:t>
            </a:r>
            <a:r>
              <a:rPr lang="en-GB" sz="1800" dirty="0"/>
              <a:t>)</a:t>
            </a:r>
          </a:p>
          <a:p>
            <a:pPr lvl="1">
              <a:defRPr/>
            </a:pPr>
            <a:r>
              <a:rPr lang="en-GB" sz="1800" dirty="0"/>
              <a:t>2D- (planar) / 3D-arrays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defRPr/>
            </a:pPr>
            <a:endParaRPr lang="en-GB" sz="2400" b="0" dirty="0">
              <a:cs typeface="+mn-cs"/>
            </a:endParaRPr>
          </a:p>
        </p:txBody>
      </p:sp>
      <p:sp>
        <p:nvSpPr>
          <p:cNvPr id="475140" name="Text Box 4"/>
          <p:cNvSpPr txBox="1">
            <a:spLocks noChangeArrowheads="1"/>
          </p:cNvSpPr>
          <p:nvPr/>
        </p:nvSpPr>
        <p:spPr bwMode="auto">
          <a:xfrm>
            <a:off x="4067175" y="1628775"/>
            <a:ext cx="3475038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2000" b="0">
                <a:ea typeface="ＭＳ Ｐゴシック" charset="0"/>
                <a:cs typeface="+mn-cs"/>
              </a:rPr>
              <a:t>with e.g.</a:t>
            </a:r>
            <a:r>
              <a:rPr lang="en-GB" sz="2000" b="0" i="1">
                <a:ea typeface="ＭＳ Ｐゴシック" charset="0"/>
                <a:cs typeface="+mn-cs"/>
              </a:rPr>
              <a:t> </a:t>
            </a:r>
            <a:r>
              <a:rPr lang="en-GB" sz="2000" b="0">
                <a:ea typeface="ＭＳ Ｐゴシック" charset="0"/>
                <a:cs typeface="+mn-cs"/>
                <a:sym typeface="Symbol" charset="0"/>
              </a:rPr>
              <a:t>=</a:t>
            </a:r>
            <a:r>
              <a:rPr lang="en-US" sz="2000" b="0">
                <a:ea typeface="ＭＳ Ｐゴシック" charset="0"/>
                <a:cs typeface="Arial" charset="0"/>
                <a:sym typeface="Symbol" charset="0"/>
              </a:rPr>
              <a:t>1/sqrt(2)</a:t>
            </a:r>
            <a:r>
              <a:rPr lang="en-GB" sz="2000" b="0">
                <a:ea typeface="ＭＳ Ｐゴシック" charset="0"/>
                <a:cs typeface="+mn-cs"/>
                <a:sym typeface="Symbol" charset="0"/>
              </a:rPr>
              <a:t>   (-3 dB) </a:t>
            </a:r>
          </a:p>
        </p:txBody>
      </p:sp>
      <p:graphicFrame>
        <p:nvGraphicFramePr>
          <p:cNvPr id="40996" name="Object 36"/>
          <p:cNvGraphicFramePr>
            <a:graphicFrameLocks noChangeAspect="1"/>
          </p:cNvGraphicFramePr>
          <p:nvPr/>
        </p:nvGraphicFramePr>
        <p:xfrm>
          <a:off x="250825" y="4797425"/>
          <a:ext cx="4300538" cy="1325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4972812" imgH="1476756" progId="">
                  <p:embed/>
                </p:oleObj>
              </mc:Choice>
              <mc:Fallback>
                <p:oleObj name="Picture" r:id="rId2" imgW="4972812" imgH="1476756" progId="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97425"/>
                        <a:ext cx="4300538" cy="1325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7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03075"/>
              </p:ext>
            </p:extLst>
          </p:nvPr>
        </p:nvGraphicFramePr>
        <p:xfrm>
          <a:off x="1403350" y="1640855"/>
          <a:ext cx="2509838" cy="708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36700" imgH="431800" progId="">
                  <p:embed/>
                </p:oleObj>
              </mc:Choice>
              <mc:Fallback>
                <p:oleObj name="Equation" r:id="rId4" imgW="1536700" imgH="431800" progId="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1640855"/>
                        <a:ext cx="2509838" cy="7080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5145" name="Rectangle 9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  <p:pic>
        <p:nvPicPr>
          <p:cNvPr id="4100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6463" y="4797425"/>
            <a:ext cx="399573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Introduction &amp; </a:t>
            </a:r>
            <a:r>
              <a:rPr lang="en-US" dirty="0" err="1">
                <a:solidFill>
                  <a:schemeClr val="tx1"/>
                </a:solidFill>
                <a:cs typeface="+mn-cs"/>
              </a:rPr>
              <a:t>beamforming</a:t>
            </a:r>
            <a:r>
              <a:rPr lang="en-US" dirty="0">
                <a:solidFill>
                  <a:schemeClr val="tx1"/>
                </a:solidFill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Filter-and-sum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r>
              <a:rPr lang="en-US" dirty="0">
                <a:solidFill>
                  <a:schemeClr val="tx1"/>
                </a:solidFill>
              </a:rPr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Ex: Delay-and-sum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/>
              <a:t>Superdirective</a:t>
            </a:r>
            <a:r>
              <a:rPr lang="en-US" dirty="0"/>
              <a:t> </a:t>
            </a:r>
            <a:r>
              <a:rPr lang="en-US" dirty="0" err="1"/>
              <a:t>beamforming</a:t>
            </a:r>
            <a:r>
              <a:rPr lang="en-US" dirty="0"/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/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Directional microphones </a:t>
            </a:r>
            <a:r>
              <a:rPr lang="en-US" sz="1800" b="0" dirty="0">
                <a:solidFill>
                  <a:schemeClr val="tx1"/>
                </a:solidFill>
              </a:rPr>
              <a:t>(delay-and-subtract)</a:t>
            </a:r>
          </a:p>
        </p:txBody>
      </p:sp>
    </p:spTree>
    <p:extLst>
      <p:ext uri="{BB962C8B-B14F-4D97-AF65-F5344CB8AC3E}">
        <p14:creationId xmlns:p14="http://schemas.microsoft.com/office/powerpoint/2010/main" val="137649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 </a:t>
            </a:r>
            <a:r>
              <a:rPr lang="en-GB" sz="2800" dirty="0">
                <a:cs typeface="+mj-cs"/>
              </a:rPr>
              <a:t>Super-directive </a:t>
            </a:r>
            <a:r>
              <a:rPr lang="en-GB" sz="2800" dirty="0" err="1">
                <a:cs typeface="+mj-cs"/>
              </a:rPr>
              <a:t>beamforming</a:t>
            </a:r>
            <a:r>
              <a:rPr lang="en-US" sz="2800" dirty="0">
                <a:cs typeface="+mj-cs"/>
              </a:rPr>
              <a:t> : DI maximization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35050"/>
            <a:ext cx="8588375" cy="5289550"/>
          </a:xfrm>
        </p:spPr>
        <p:txBody>
          <a:bodyPr/>
          <a:lstStyle/>
          <a:p>
            <a:pPr>
              <a:defRPr/>
            </a:pPr>
            <a:r>
              <a:rPr lang="en-GB" sz="2400" b="0" u="sng" dirty="0">
                <a:cs typeface="+mn-cs"/>
              </a:rPr>
              <a:t>Basic</a:t>
            </a:r>
            <a:r>
              <a:rPr lang="en-GB" sz="2400" b="0" dirty="0">
                <a:cs typeface="+mn-cs"/>
              </a:rPr>
              <a:t>: procedure based on             page 17 </a:t>
            </a:r>
          </a:p>
          <a:p>
            <a:pPr>
              <a:defRPr/>
            </a:pPr>
            <a:endParaRPr lang="en-GB" b="0" dirty="0">
              <a:cs typeface="+mn-cs"/>
            </a:endParaRPr>
          </a:p>
          <a:p>
            <a:pPr>
              <a:defRPr/>
            </a:pPr>
            <a:r>
              <a:rPr lang="en-GB" sz="2400" b="0" dirty="0">
                <a:cs typeface="+mn-cs"/>
              </a:rPr>
              <a:t>Maximize Directivity </a:t>
            </a:r>
            <a:r>
              <a:rPr lang="en-GB" sz="1800" b="0" dirty="0">
                <a:cs typeface="+mn-cs"/>
              </a:rPr>
              <a:t>(DI)</a:t>
            </a:r>
            <a:r>
              <a:rPr lang="en-GB" sz="2400" b="0" dirty="0">
                <a:cs typeface="+mn-cs"/>
              </a:rPr>
              <a:t> for given angle </a:t>
            </a:r>
            <a:r>
              <a:rPr lang="el-GR" sz="2400" dirty="0">
                <a:cs typeface="Arial" charset="0"/>
              </a:rPr>
              <a:t>ψ</a:t>
            </a:r>
            <a:endParaRPr lang="en-GB" sz="2400" b="0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endParaRPr lang="en-GB" dirty="0">
              <a:cs typeface="+mn-cs"/>
            </a:endParaRPr>
          </a:p>
          <a:p>
            <a:pPr>
              <a:defRPr/>
            </a:pPr>
            <a:r>
              <a:rPr lang="en-US" sz="2400" b="0" dirty="0">
                <a:cs typeface="+mn-cs"/>
              </a:rPr>
              <a:t>A priori knowledge/assumptions:</a:t>
            </a:r>
          </a:p>
          <a:p>
            <a:pPr lvl="1">
              <a:defRPr/>
            </a:pPr>
            <a:r>
              <a:rPr lang="en-US" sz="2000" dirty="0"/>
              <a:t>angle-of-arrival </a:t>
            </a:r>
            <a:r>
              <a:rPr lang="el-GR" sz="2000" dirty="0"/>
              <a:t>ψ</a:t>
            </a:r>
            <a:r>
              <a:rPr lang="en-US" sz="2000" dirty="0"/>
              <a:t> of source signal + corresponding steering vector</a:t>
            </a:r>
          </a:p>
          <a:p>
            <a:pPr lvl="1">
              <a:defRPr/>
            </a:pPr>
            <a:r>
              <a:rPr lang="en-US" sz="2000" dirty="0"/>
              <a:t>noise scenario = diffuse</a:t>
            </a:r>
          </a:p>
          <a:p>
            <a:pPr>
              <a:defRPr/>
            </a:pPr>
            <a:endParaRPr lang="en-GB" sz="2400" b="0" dirty="0">
              <a:cs typeface="+mn-cs"/>
            </a:endParaRPr>
          </a:p>
          <a:p>
            <a:pPr>
              <a:buFontTx/>
              <a:buNone/>
              <a:defRPr/>
            </a:pPr>
            <a:endParaRPr lang="en-GB" sz="1800" b="0" dirty="0">
              <a:cs typeface="+mn-cs"/>
            </a:endParaRPr>
          </a:p>
        </p:txBody>
      </p:sp>
      <p:grpSp>
        <p:nvGrpSpPr>
          <p:cNvPr id="42012" name="Group 9"/>
          <p:cNvGrpSpPr>
            <a:grpSpLocks/>
          </p:cNvGrpSpPr>
          <p:nvPr/>
        </p:nvGrpSpPr>
        <p:grpSpPr bwMode="auto">
          <a:xfrm>
            <a:off x="4449688" y="1268413"/>
            <a:ext cx="914400" cy="338137"/>
            <a:chOff x="5057" y="3022"/>
            <a:chExt cx="576" cy="213"/>
          </a:xfrm>
        </p:grpSpPr>
        <p:sp>
          <p:nvSpPr>
            <p:cNvPr id="629770" name="AutoShape 10"/>
            <p:cNvSpPr>
              <a:spLocks noChangeArrowheads="1"/>
            </p:cNvSpPr>
            <p:nvPr/>
          </p:nvSpPr>
          <p:spPr bwMode="auto">
            <a:xfrm>
              <a:off x="5057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629771" name="AutoShape 11"/>
            <p:cNvSpPr>
              <a:spLocks noChangeArrowheads="1"/>
            </p:cNvSpPr>
            <p:nvPr/>
          </p:nvSpPr>
          <p:spPr bwMode="auto">
            <a:xfrm>
              <a:off x="5239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629772" name="AutoShape 12"/>
            <p:cNvSpPr>
              <a:spLocks noChangeArrowheads="1"/>
            </p:cNvSpPr>
            <p:nvPr/>
          </p:nvSpPr>
          <p:spPr bwMode="auto">
            <a:xfrm>
              <a:off x="5420" y="3022"/>
              <a:ext cx="213" cy="213"/>
            </a:xfrm>
            <a:prstGeom prst="sun">
              <a:avLst>
                <a:gd name="adj" fmla="val 25000"/>
              </a:avLst>
            </a:prstGeom>
            <a:solidFill>
              <a:srgbClr val="CCFF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lIns="92075" tIns="46038" rIns="92075" bIns="46038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</p:grpSp>
      <p:graphicFrame>
        <p:nvGraphicFramePr>
          <p:cNvPr id="42009" name="Object 25"/>
          <p:cNvGraphicFramePr>
            <a:graphicFrameLocks noGrp="1" noChangeAspect="1"/>
          </p:cNvGraphicFramePr>
          <p:nvPr>
            <p:ph sz="half" idx="2"/>
          </p:nvPr>
        </p:nvGraphicFramePr>
        <p:xfrm>
          <a:off x="912813" y="2781300"/>
          <a:ext cx="7391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152900" imgH="533400" progId="Equation.3">
                  <p:embed/>
                </p:oleObj>
              </mc:Choice>
              <mc:Fallback>
                <p:oleObj name="Equation" r:id="rId2" imgW="4152900" imgH="533400" progId="Equation.3">
                  <p:embed/>
                  <p:pic>
                    <p:nvPicPr>
                      <p:cNvPr id="0" name="Picture 2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813" y="2781300"/>
                        <a:ext cx="7391400" cy="9493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4" y="1339875"/>
            <a:ext cx="8785671" cy="4897437"/>
          </a:xfrm>
        </p:spPr>
        <p:txBody>
          <a:bodyPr/>
          <a:lstStyle/>
          <a:p>
            <a:pPr>
              <a:defRPr/>
            </a:pPr>
            <a:r>
              <a:rPr lang="en-GB" sz="2000" b="0" dirty="0">
                <a:cs typeface="+mn-cs"/>
              </a:rPr>
              <a:t>Maximization in</a:t>
            </a:r>
          </a:p>
          <a:p>
            <a:pPr marL="0" indent="0">
              <a:buNone/>
              <a:defRPr/>
            </a:pPr>
            <a:endParaRPr lang="en-GB" sz="2000" b="0" dirty="0">
              <a:cs typeface="+mn-cs"/>
            </a:endParaRP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is equivalent to minimization of noise output power (under </a:t>
            </a:r>
          </a:p>
          <a:p>
            <a:pPr>
              <a:buFontTx/>
              <a:buNone/>
              <a:defRPr/>
            </a:pPr>
            <a:r>
              <a:rPr lang="en-GB" sz="2000" b="0" dirty="0">
                <a:cs typeface="+mn-cs"/>
              </a:rPr>
              <a:t>     diffuse input noise), subject to unit response for angle </a:t>
            </a:r>
            <a:r>
              <a:rPr lang="el-GR" sz="2000" dirty="0">
                <a:cs typeface="Arial" charset="0"/>
              </a:rPr>
              <a:t>ψ</a:t>
            </a:r>
            <a:r>
              <a:rPr lang="en-GB" sz="2000" b="0" dirty="0">
                <a:cs typeface="+mn-cs"/>
              </a:rPr>
              <a:t> , i.e. (**)</a:t>
            </a:r>
          </a:p>
          <a:p>
            <a:pPr marL="0" indent="0">
              <a:buNone/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1800"/>
              </a:spcBef>
              <a:defRPr/>
            </a:pPr>
            <a:r>
              <a:rPr lang="en-GB" sz="2400" b="0" dirty="0">
                <a:cs typeface="+mn-cs"/>
              </a:rPr>
              <a:t>Optimal solution (‘super-directive </a:t>
            </a:r>
            <a:r>
              <a:rPr lang="en-GB" sz="2400" b="0" dirty="0" err="1">
                <a:cs typeface="+mn-cs"/>
              </a:rPr>
              <a:t>beamformer</a:t>
            </a:r>
            <a:r>
              <a:rPr lang="en-GB" sz="2400" b="0" dirty="0">
                <a:cs typeface="+mn-cs"/>
              </a:rPr>
              <a:t>’) obtained as...</a:t>
            </a: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defRPr/>
            </a:pPr>
            <a:endParaRPr lang="en-GB" sz="2000" b="0" dirty="0">
              <a:cs typeface="+mn-cs"/>
            </a:endParaRPr>
          </a:p>
          <a:p>
            <a:pPr>
              <a:spcBef>
                <a:spcPts val="600"/>
              </a:spcBef>
              <a:defRPr/>
            </a:pPr>
            <a:r>
              <a:rPr lang="en-GB" sz="2400" b="0" dirty="0">
                <a:cs typeface="+mn-cs"/>
              </a:rPr>
              <a:t>FIR approximation</a:t>
            </a:r>
            <a:endParaRPr lang="en-GB" sz="1600" b="0" dirty="0">
              <a:cs typeface="+mn-cs"/>
            </a:endParaRPr>
          </a:p>
          <a:p>
            <a:pPr>
              <a:buFontTx/>
              <a:buNone/>
              <a:defRPr/>
            </a:pPr>
            <a:endParaRPr lang="en-GB" sz="1600" b="0" dirty="0">
              <a:cs typeface="+mn-cs"/>
            </a:endParaRPr>
          </a:p>
        </p:txBody>
      </p:sp>
      <p:graphicFrame>
        <p:nvGraphicFramePr>
          <p:cNvPr id="43065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022995"/>
              </p:ext>
            </p:extLst>
          </p:nvPr>
        </p:nvGraphicFramePr>
        <p:xfrm>
          <a:off x="2555776" y="1052736"/>
          <a:ext cx="3816424" cy="777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200" imgH="533400" progId="Equation.3">
                  <p:embed/>
                </p:oleObj>
              </mc:Choice>
              <mc:Fallback>
                <p:oleObj name="Equation" r:id="rId2" imgW="2616200" imgH="533400" progId="Equation.3">
                  <p:embed/>
                  <p:pic>
                    <p:nvPicPr>
                      <p:cNvPr id="0" name="Picture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052736"/>
                        <a:ext cx="3816424" cy="77741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66" name="Object 58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2649783410"/>
              </p:ext>
            </p:extLst>
          </p:nvPr>
        </p:nvGraphicFramePr>
        <p:xfrm>
          <a:off x="2555776" y="2636912"/>
          <a:ext cx="6267003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78200" imgH="254000" progId="Equation.3">
                  <p:embed/>
                </p:oleObj>
              </mc:Choice>
              <mc:Fallback>
                <p:oleObj name="Equation" r:id="rId4" imgW="3378200" imgH="254000" progId="Equation.3">
                  <p:embed/>
                  <p:pic>
                    <p:nvPicPr>
                      <p:cNvPr id="0" name="Picture 5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2636912"/>
                        <a:ext cx="6267003" cy="46037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67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457992"/>
              </p:ext>
            </p:extLst>
          </p:nvPr>
        </p:nvGraphicFramePr>
        <p:xfrm>
          <a:off x="2555776" y="4786813"/>
          <a:ext cx="6264696" cy="6584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327400" imgH="406400" progId="Equation.3">
                  <p:embed/>
                </p:oleObj>
              </mc:Choice>
              <mc:Fallback>
                <p:oleObj name="Equation" r:id="rId6" imgW="3327400" imgH="406400" progId="Equation.3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4786813"/>
                        <a:ext cx="6264696" cy="658411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57150" cmpd="sng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68" name="Object 60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974672793"/>
              </p:ext>
            </p:extLst>
          </p:nvPr>
        </p:nvGraphicFramePr>
        <p:xfrm>
          <a:off x="5148064" y="5589240"/>
          <a:ext cx="3672408" cy="642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501900" imgH="482600" progId="Equation.3">
                  <p:embed/>
                </p:oleObj>
              </mc:Choice>
              <mc:Fallback>
                <p:oleObj name="Equation" r:id="rId8" imgW="2501900" imgH="482600" progId="Equation.3">
                  <p:embed/>
                  <p:pic>
                    <p:nvPicPr>
                      <p:cNvPr id="0" name="Picture 6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8064" y="5589240"/>
                        <a:ext cx="3672408" cy="64257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 </a:t>
            </a:r>
            <a:r>
              <a:rPr lang="en-GB" sz="2800" dirty="0">
                <a:cs typeface="+mj-cs"/>
              </a:rPr>
              <a:t>Super-directive </a:t>
            </a:r>
            <a:r>
              <a:rPr lang="en-GB" sz="2800" dirty="0" err="1">
                <a:cs typeface="+mj-cs"/>
              </a:rPr>
              <a:t>beamforming</a:t>
            </a:r>
            <a:r>
              <a:rPr lang="en-US" sz="2800" dirty="0">
                <a:cs typeface="+mj-cs"/>
              </a:rPr>
              <a:t> : DI maximization</a:t>
            </a:r>
          </a:p>
        </p:txBody>
      </p:sp>
      <p:graphicFrame>
        <p:nvGraphicFramePr>
          <p:cNvPr id="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1877640"/>
              </p:ext>
            </p:extLst>
          </p:nvPr>
        </p:nvGraphicFramePr>
        <p:xfrm>
          <a:off x="2555776" y="3589338"/>
          <a:ext cx="6294438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4140200" imgH="698500" progId="Equation.3">
                  <p:embed/>
                </p:oleObj>
              </mc:Choice>
              <mc:Fallback>
                <p:oleObj name="Equation" r:id="rId10" imgW="4140200" imgH="698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3589338"/>
                        <a:ext cx="6294438" cy="1063625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3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125538"/>
            <a:ext cx="8558213" cy="5199062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GB" sz="2200" b="0" u="sng" dirty="0">
                <a:cs typeface="+mn-cs"/>
              </a:rPr>
              <a:t>Directivity patterns</a:t>
            </a:r>
            <a:r>
              <a:rPr lang="en-GB" sz="2200" b="0" dirty="0">
                <a:cs typeface="+mn-cs"/>
              </a:rPr>
              <a:t> for end-fire steering (</a:t>
            </a:r>
            <a:r>
              <a:rPr lang="el-GR" sz="1800" dirty="0">
                <a:cs typeface="Arial" charset="0"/>
              </a:rPr>
              <a:t>ψ</a:t>
            </a:r>
            <a:r>
              <a:rPr lang="en-GB" sz="2200" b="0" dirty="0">
                <a:cs typeface="+mn-cs"/>
              </a:rPr>
              <a:t>=0):</a:t>
            </a:r>
            <a:r>
              <a:rPr lang="en-US" sz="2400" b="0" baseline="30000" dirty="0">
                <a:cs typeface="+mn-cs"/>
                <a:sym typeface="Symbol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50000"/>
              </a:lnSpc>
              <a:spcBef>
                <a:spcPct val="45000"/>
              </a:spcBef>
              <a:buFontTx/>
              <a:buNone/>
              <a:defRPr/>
            </a:pPr>
            <a:r>
              <a:rPr lang="en-US" sz="2200" b="0" dirty="0">
                <a:cs typeface="+mn-cs"/>
                <a:sym typeface="Symbol" charset="0"/>
              </a:rPr>
              <a:t>        </a:t>
            </a:r>
            <a:r>
              <a:rPr lang="en-US" sz="2000" b="0" dirty="0" err="1">
                <a:cs typeface="+mn-cs"/>
                <a:sym typeface="Symbol" charset="0"/>
              </a:rPr>
              <a:t>Superdirective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000" b="0" dirty="0" err="1">
                <a:cs typeface="+mn-cs"/>
                <a:sym typeface="Symbol" charset="0"/>
              </a:rPr>
              <a:t>beamformer</a:t>
            </a:r>
            <a:r>
              <a:rPr lang="en-US" sz="2000" b="0" dirty="0">
                <a:cs typeface="+mn-cs"/>
                <a:sym typeface="Symbol" charset="0"/>
              </a:rPr>
              <a:t> has </a:t>
            </a:r>
            <a:r>
              <a:rPr lang="en-US" sz="2000" b="0" u="sng" dirty="0">
                <a:cs typeface="+mn-cs"/>
                <a:sym typeface="Symbol" charset="0"/>
              </a:rPr>
              <a:t>highest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000" b="0" u="sng" dirty="0">
                <a:cs typeface="+mn-cs"/>
                <a:sym typeface="Symbol" charset="0"/>
              </a:rPr>
              <a:t>DI</a:t>
            </a:r>
            <a:r>
              <a:rPr lang="en-US" sz="2000" b="0" dirty="0">
                <a:cs typeface="+mn-cs"/>
                <a:sym typeface="Symbol" charset="0"/>
              </a:rPr>
              <a:t>, but very </a:t>
            </a:r>
            <a:r>
              <a:rPr lang="en-US" sz="2000" b="0" u="sng" dirty="0">
                <a:cs typeface="+mn-cs"/>
                <a:sym typeface="Symbol" charset="0"/>
              </a:rPr>
              <a:t>poor</a:t>
            </a:r>
            <a:r>
              <a:rPr lang="en-US" sz="2000" b="0" dirty="0">
                <a:cs typeface="+mn-cs"/>
                <a:sym typeface="Symbol" charset="0"/>
              </a:rPr>
              <a:t> </a:t>
            </a:r>
            <a:r>
              <a:rPr lang="en-US" sz="2000" b="0" u="sng" dirty="0">
                <a:cs typeface="+mn-cs"/>
                <a:sym typeface="Symbol" charset="0"/>
              </a:rPr>
              <a:t>WNG</a:t>
            </a:r>
            <a:r>
              <a:rPr lang="en-US" sz="2000" b="0" dirty="0">
                <a:cs typeface="+mn-cs"/>
                <a:sym typeface="Symbol" charset="0"/>
              </a:rPr>
              <a:t>        </a:t>
            </a:r>
          </a:p>
          <a:p>
            <a:pPr>
              <a:lnSpc>
                <a:spcPct val="50000"/>
              </a:lnSpc>
              <a:spcBef>
                <a:spcPct val="45000"/>
              </a:spcBef>
              <a:buFontTx/>
              <a:buNone/>
              <a:defRPr/>
            </a:pPr>
            <a:r>
              <a:rPr lang="en-US" sz="2000" b="0" dirty="0">
                <a:cs typeface="+mn-cs"/>
                <a:sym typeface="Symbol" charset="0"/>
              </a:rPr>
              <a:t>         </a:t>
            </a:r>
            <a:r>
              <a:rPr lang="en-US" sz="1600" b="0" dirty="0">
                <a:cs typeface="+mn-cs"/>
                <a:sym typeface="Symbol" charset="0"/>
              </a:rPr>
              <a:t>(at low frequencies, where diffuse noise coherence matrix becomes ill-conditioned) </a:t>
            </a:r>
          </a:p>
          <a:p>
            <a:pPr>
              <a:lnSpc>
                <a:spcPct val="50000"/>
              </a:lnSpc>
              <a:spcBef>
                <a:spcPct val="45000"/>
              </a:spcBef>
              <a:buFontTx/>
              <a:buNone/>
              <a:defRPr/>
            </a:pPr>
            <a:r>
              <a:rPr lang="en-US" sz="1600" b="0" dirty="0">
                <a:cs typeface="+mn-cs"/>
                <a:sym typeface="Symbol" charset="0"/>
              </a:rPr>
              <a:t>           </a:t>
            </a:r>
            <a:r>
              <a:rPr lang="en-US" sz="2000" b="0" dirty="0">
                <a:cs typeface="+mn-cs"/>
                <a:sym typeface="Symbol" charset="0"/>
              </a:rPr>
              <a:t>hence problems with </a:t>
            </a:r>
            <a:r>
              <a:rPr lang="en-US" sz="2000" b="0" i="1" dirty="0">
                <a:cs typeface="+mn-cs"/>
                <a:sym typeface="Symbol" charset="0"/>
              </a:rPr>
              <a:t>robustness</a:t>
            </a:r>
            <a:r>
              <a:rPr lang="en-US" sz="2000" b="0" dirty="0">
                <a:cs typeface="+mn-cs"/>
                <a:sym typeface="Symbol" charset="0"/>
              </a:rPr>
              <a:t> (e.g. sensor noise) !</a:t>
            </a:r>
            <a:r>
              <a:rPr lang="en-US" sz="2200" b="0" dirty="0">
                <a:cs typeface="+mn-cs"/>
                <a:sym typeface="Symbol" charset="0"/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  <a:p>
            <a:pPr>
              <a:lnSpc>
                <a:spcPct val="80000"/>
              </a:lnSpc>
              <a:defRPr/>
            </a:pPr>
            <a:endParaRPr lang="en-US" sz="2400" b="0" baseline="30000" dirty="0">
              <a:cs typeface="+mn-cs"/>
              <a:sym typeface="Symbol" charset="0"/>
            </a:endParaRPr>
          </a:p>
        </p:txBody>
      </p:sp>
      <p:grpSp>
        <p:nvGrpSpPr>
          <p:cNvPr id="54276" name="Group 4"/>
          <p:cNvGrpSpPr>
            <a:grpSpLocks/>
          </p:cNvGrpSpPr>
          <p:nvPr/>
        </p:nvGrpSpPr>
        <p:grpSpPr bwMode="auto">
          <a:xfrm>
            <a:off x="683568" y="1628775"/>
            <a:ext cx="7704856" cy="1676400"/>
            <a:chOff x="971550" y="1700213"/>
            <a:chExt cx="7751763" cy="1676400"/>
          </a:xfrm>
        </p:grpSpPr>
        <p:pic>
          <p:nvPicPr>
            <p:cNvPr id="54290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140200" y="1700213"/>
              <a:ext cx="3160712" cy="1676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91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1550" y="1700213"/>
              <a:ext cx="2989262" cy="166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358" name="Text Box 6"/>
            <p:cNvSpPr txBox="1">
              <a:spLocks noChangeArrowheads="1"/>
            </p:cNvSpPr>
            <p:nvPr/>
          </p:nvSpPr>
          <p:spPr bwMode="auto">
            <a:xfrm>
              <a:off x="7380288" y="1916113"/>
              <a:ext cx="1343025" cy="100647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>
              <a:spAutoFit/>
            </a:bodyPr>
            <a:lstStyle/>
            <a:p>
              <a:pPr eaLnBrk="0" hangingPunct="0">
                <a:defRPr/>
              </a:pPr>
              <a:r>
                <a:rPr lang="en-GB" sz="2000" b="0" i="1">
                  <a:solidFill>
                    <a:srgbClr val="E42904"/>
                  </a:solidFill>
                  <a:ea typeface="ＭＳ Ｐゴシック" charset="0"/>
                  <a:cs typeface="+mn-cs"/>
                </a:rPr>
                <a:t>M</a:t>
              </a:r>
              <a:r>
                <a:rPr lang="en-GB" sz="2000" b="0">
                  <a:solidFill>
                    <a:srgbClr val="E42904"/>
                  </a:solidFill>
                  <a:ea typeface="ＭＳ Ｐゴシック" charset="0"/>
                  <a:cs typeface="+mn-cs"/>
                </a:rPr>
                <a:t>=5 </a:t>
              </a:r>
              <a:br>
                <a:rPr lang="en-GB" sz="2000" b="0">
                  <a:solidFill>
                    <a:srgbClr val="E42904"/>
                  </a:solidFill>
                  <a:ea typeface="ＭＳ Ｐゴシック" charset="0"/>
                  <a:cs typeface="+mn-cs"/>
                </a:rPr>
              </a:br>
              <a:r>
                <a:rPr lang="en-GB" sz="2000" b="0" i="1">
                  <a:solidFill>
                    <a:srgbClr val="E42904"/>
                  </a:solidFill>
                  <a:ea typeface="ＭＳ Ｐゴシック" charset="0"/>
                  <a:cs typeface="+mn-cs"/>
                </a:rPr>
                <a:t>d</a:t>
              </a:r>
              <a:r>
                <a:rPr lang="en-GB" sz="2000" b="0">
                  <a:solidFill>
                    <a:srgbClr val="E42904"/>
                  </a:solidFill>
                  <a:ea typeface="ＭＳ Ｐゴシック" charset="0"/>
                  <a:cs typeface="+mn-cs"/>
                </a:rPr>
                <a:t>=3 cm</a:t>
              </a:r>
              <a:endParaRPr lang="en-GB" sz="2000" b="0">
                <a:solidFill>
                  <a:srgbClr val="E42904"/>
                </a:solidFill>
                <a:ea typeface="ＭＳ Ｐゴシック" charset="0"/>
                <a:cs typeface="+mn-cs"/>
                <a:sym typeface="Symbol" charset="0"/>
              </a:endParaRPr>
            </a:p>
            <a:p>
              <a:pPr eaLnBrk="0" hangingPunct="0">
                <a:defRPr/>
              </a:pPr>
              <a:r>
                <a:rPr lang="en-GB" sz="2000" b="0" i="1">
                  <a:solidFill>
                    <a:srgbClr val="E42904"/>
                  </a:solidFill>
                  <a:ea typeface="ＭＳ Ｐゴシック" charset="0"/>
                  <a:cs typeface="+mn-cs"/>
                  <a:sym typeface="Symbol" charset="0"/>
                </a:rPr>
                <a:t>f</a:t>
              </a:r>
              <a:r>
                <a:rPr lang="en-GB" sz="2000" b="0" i="1" baseline="-25000">
                  <a:solidFill>
                    <a:srgbClr val="E42904"/>
                  </a:solidFill>
                  <a:ea typeface="ＭＳ Ｐゴシック" charset="0"/>
                  <a:cs typeface="+mn-cs"/>
                  <a:sym typeface="Symbol" charset="0"/>
                </a:rPr>
                <a:t>s</a:t>
              </a:r>
              <a:r>
                <a:rPr lang="en-GB" sz="2000" b="0">
                  <a:solidFill>
                    <a:srgbClr val="E42904"/>
                  </a:solidFill>
                  <a:ea typeface="ＭＳ Ｐゴシック" charset="0"/>
                  <a:cs typeface="+mn-cs"/>
                  <a:sym typeface="Symbol" charset="0"/>
                </a:rPr>
                <a:t>=16 kHz</a:t>
              </a:r>
              <a:endParaRPr lang="en-GB" b="0">
                <a:solidFill>
                  <a:srgbClr val="FFFF66"/>
                </a:solidFill>
                <a:ea typeface="ＭＳ Ｐゴシック" charset="0"/>
                <a:cs typeface="+mn-cs"/>
              </a:endParaRPr>
            </a:p>
          </p:txBody>
        </p:sp>
        <p:grpSp>
          <p:nvGrpSpPr>
            <p:cNvPr id="54293" name="Group 18"/>
            <p:cNvGrpSpPr>
              <a:grpSpLocks/>
            </p:cNvGrpSpPr>
            <p:nvPr/>
          </p:nvGrpSpPr>
          <p:grpSpPr bwMode="auto">
            <a:xfrm>
              <a:off x="4211638" y="2565400"/>
              <a:ext cx="569912" cy="558800"/>
              <a:chOff x="5040" y="2448"/>
              <a:chExt cx="359" cy="352"/>
            </a:xfrm>
          </p:grpSpPr>
          <p:grpSp>
            <p:nvGrpSpPr>
              <p:cNvPr id="54303" name="Group 19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484372" name="Oval 20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73" name="Rectangle 21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74" name="Freeform 22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4304" name="Group 23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484376" name="Oval 24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77" name="Rectangle 25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78" name="Freeform 26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  <p:grpSp>
          <p:nvGrpSpPr>
            <p:cNvPr id="54294" name="Group 27"/>
            <p:cNvGrpSpPr>
              <a:grpSpLocks/>
            </p:cNvGrpSpPr>
            <p:nvPr/>
          </p:nvGrpSpPr>
          <p:grpSpPr bwMode="auto">
            <a:xfrm>
              <a:off x="1042988" y="2565400"/>
              <a:ext cx="569912" cy="558800"/>
              <a:chOff x="5040" y="2448"/>
              <a:chExt cx="359" cy="352"/>
            </a:xfrm>
          </p:grpSpPr>
          <p:grpSp>
            <p:nvGrpSpPr>
              <p:cNvPr id="54295" name="Group 28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484381" name="Oval 29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82" name="Rectangle 30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83" name="Freeform 31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4296" name="Group 32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484385" name="Oval 33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86" name="Rectangle 34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84387" name="Freeform 35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sp>
        <p:nvSpPr>
          <p:cNvPr id="484388" name="Text Box 36"/>
          <p:cNvSpPr txBox="1">
            <a:spLocks noChangeArrowheads="1"/>
          </p:cNvSpPr>
          <p:nvPr/>
        </p:nvSpPr>
        <p:spPr bwMode="auto">
          <a:xfrm>
            <a:off x="250824" y="6453188"/>
            <a:ext cx="7777559" cy="308419"/>
          </a:xfrm>
          <a:prstGeom prst="rect">
            <a:avLst/>
          </a:prstGeom>
          <a:solidFill>
            <a:srgbClr val="A71E03"/>
          </a:solidFill>
          <a:ln>
            <a:noFill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US" sz="1400" b="0" dirty="0">
                <a:solidFill>
                  <a:srgbClr val="CCFF33"/>
                </a:solidFill>
                <a:ea typeface="ＭＳ Ｐゴシック" charset="0"/>
                <a:cs typeface="+mn-cs"/>
              </a:rPr>
              <a:t>Maximum directivity=M.M  obtained for end-fire steering and for frequency-&gt;0  (without proof)</a:t>
            </a:r>
          </a:p>
        </p:txBody>
      </p:sp>
      <p:sp>
        <p:nvSpPr>
          <p:cNvPr id="484389" name="Rectangle 37"/>
          <p:cNvSpPr>
            <a:spLocks noChangeArrowheads="1"/>
          </p:cNvSpPr>
          <p:nvPr/>
        </p:nvSpPr>
        <p:spPr bwMode="auto">
          <a:xfrm>
            <a:off x="6732588" y="765175"/>
            <a:ext cx="2233612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sz="1600" b="0">
                <a:solidFill>
                  <a:srgbClr val="A71E03"/>
                </a:solidFill>
                <a:ea typeface="ＭＳ Ｐゴシック" charset="0"/>
                <a:cs typeface="+mn-cs"/>
              </a:rPr>
              <a:t>ideal omni-dir. micr.’s</a:t>
            </a:r>
            <a:endParaRPr lang="en-US" sz="1600" b="0">
              <a:solidFill>
                <a:srgbClr val="A71E03"/>
              </a:solidFill>
              <a:ea typeface="ＭＳ Ｐゴシック" charset="0"/>
              <a:cs typeface="+mn-cs"/>
            </a:endParaRPr>
          </a:p>
        </p:txBody>
      </p:sp>
      <p:sp>
        <p:nvSpPr>
          <p:cNvPr id="54279" name="Oval 1"/>
          <p:cNvSpPr>
            <a:spLocks noChangeArrowheads="1"/>
          </p:cNvSpPr>
          <p:nvPr/>
        </p:nvSpPr>
        <p:spPr bwMode="auto">
          <a:xfrm>
            <a:off x="6228184" y="3212976"/>
            <a:ext cx="1799804" cy="719137"/>
          </a:xfrm>
          <a:prstGeom prst="ellipse">
            <a:avLst/>
          </a:prstGeom>
          <a:solidFill>
            <a:schemeClr val="accent1">
              <a:alpha val="25098"/>
            </a:schemeClr>
          </a:solidFill>
          <a:ln w="9525">
            <a:noFill/>
            <a:round/>
            <a:headEnd/>
            <a:tailEnd/>
          </a:ln>
        </p:spPr>
        <p:txBody>
          <a:bodyPr wrap="square"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US"/>
          </a:p>
        </p:txBody>
      </p:sp>
      <p:grpSp>
        <p:nvGrpSpPr>
          <p:cNvPr id="54280" name="Group 3"/>
          <p:cNvGrpSpPr>
            <a:grpSpLocks/>
          </p:cNvGrpSpPr>
          <p:nvPr/>
        </p:nvGrpSpPr>
        <p:grpSpPr bwMode="auto">
          <a:xfrm>
            <a:off x="0" y="4221089"/>
            <a:ext cx="9900592" cy="1932063"/>
            <a:chOff x="304669" y="4077183"/>
            <a:chExt cx="9901103" cy="1931505"/>
          </a:xfrm>
        </p:grpSpPr>
        <p:pic>
          <p:nvPicPr>
            <p:cNvPr id="54282" name="Picture 8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89017" y="4312141"/>
              <a:ext cx="2933851" cy="1696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4283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168943" y="4312141"/>
              <a:ext cx="2933851" cy="16965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4362" name="Text Box 10"/>
            <p:cNvSpPr txBox="1">
              <a:spLocks noChangeArrowheads="1"/>
            </p:cNvSpPr>
            <p:nvPr/>
          </p:nvSpPr>
          <p:spPr bwMode="auto">
            <a:xfrm>
              <a:off x="5813056" y="4797053"/>
              <a:ext cx="1385933" cy="3384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WNG=M= 5</a:t>
              </a:r>
            </a:p>
          </p:txBody>
        </p:sp>
        <p:sp>
          <p:nvSpPr>
            <p:cNvPr id="484363" name="Line 11"/>
            <p:cNvSpPr>
              <a:spLocks noChangeShapeType="1"/>
            </p:cNvSpPr>
            <p:nvPr/>
          </p:nvSpPr>
          <p:spPr bwMode="auto">
            <a:xfrm flipH="1" flipV="1">
              <a:off x="6533174" y="4509104"/>
              <a:ext cx="0" cy="359936"/>
            </a:xfrm>
            <a:prstGeom prst="line">
              <a:avLst/>
            </a:prstGeom>
            <a:noFill/>
            <a:ln w="38100">
              <a:solidFill>
                <a:srgbClr val="E4290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484365" name="Line 13"/>
            <p:cNvSpPr>
              <a:spLocks noChangeShapeType="1"/>
            </p:cNvSpPr>
            <p:nvPr/>
          </p:nvSpPr>
          <p:spPr bwMode="auto">
            <a:xfrm>
              <a:off x="915988" y="4431168"/>
              <a:ext cx="295290" cy="0"/>
            </a:xfrm>
            <a:prstGeom prst="line">
              <a:avLst/>
            </a:prstGeom>
            <a:noFill/>
            <a:ln w="38100">
              <a:solidFill>
                <a:srgbClr val="E42904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pPr algn="ctr" eaLnBrk="0" hangingPunct="0">
                <a:spcBef>
                  <a:spcPct val="20000"/>
                </a:spcBef>
                <a:defRPr/>
              </a:pPr>
              <a:endParaRPr lang="en-US">
                <a:ea typeface="ＭＳ Ｐゴシック" charset="0"/>
                <a:cs typeface="+mn-cs"/>
              </a:endParaRPr>
            </a:p>
          </p:txBody>
        </p:sp>
        <p:sp>
          <p:nvSpPr>
            <p:cNvPr id="484367" name="Text Box 15"/>
            <p:cNvSpPr txBox="1">
              <a:spLocks noChangeArrowheads="1"/>
            </p:cNvSpPr>
            <p:nvPr/>
          </p:nvSpPr>
          <p:spPr bwMode="auto">
            <a:xfrm>
              <a:off x="7469328" y="4186860"/>
              <a:ext cx="2736444" cy="177689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eaLnBrk="0" hangingPunct="0">
                <a:lnSpc>
                  <a:spcPct val="65000"/>
                </a:lnSpc>
                <a:spcBef>
                  <a:spcPct val="20000"/>
                </a:spcBef>
                <a:defRPr/>
              </a:pPr>
              <a:r>
                <a:rPr lang="en-US" sz="1800" b="0" dirty="0">
                  <a:ea typeface="ＭＳ Ｐゴシック" charset="0"/>
                  <a:cs typeface="+mn-cs"/>
                </a:rPr>
                <a:t>PS: </a:t>
              </a:r>
            </a:p>
            <a:p>
              <a:pPr eaLnBrk="0" hangingPunct="0">
                <a:lnSpc>
                  <a:spcPct val="65000"/>
                </a:lnSpc>
                <a:spcBef>
                  <a:spcPct val="20000"/>
                </a:spcBef>
                <a:defRPr/>
              </a:pPr>
              <a:r>
                <a:rPr lang="en-US" sz="1800" b="0" dirty="0">
                  <a:ea typeface="ＭＳ Ｐゴシック" charset="0"/>
                  <a:cs typeface="+mn-cs"/>
                </a:rPr>
                <a:t>diffuse noise ≈</a:t>
              </a:r>
            </a:p>
            <a:p>
              <a:pPr eaLnBrk="0" hangingPunct="0">
                <a:lnSpc>
                  <a:spcPct val="65000"/>
                </a:lnSpc>
                <a:spcBef>
                  <a:spcPct val="20000"/>
                </a:spcBef>
                <a:defRPr/>
              </a:pPr>
              <a:r>
                <a:rPr lang="en-US" sz="1800" b="0" dirty="0">
                  <a:ea typeface="ＭＳ Ｐゴシック" charset="0"/>
                  <a:cs typeface="+mn-cs"/>
                </a:rPr>
                <a:t>white noise for </a:t>
              </a:r>
            </a:p>
            <a:p>
              <a:pPr eaLnBrk="0" hangingPunct="0">
                <a:lnSpc>
                  <a:spcPct val="65000"/>
                </a:lnSpc>
                <a:spcBef>
                  <a:spcPct val="20000"/>
                </a:spcBef>
                <a:defRPr/>
              </a:pPr>
              <a:r>
                <a:rPr lang="en-US" sz="1800" b="0" dirty="0">
                  <a:ea typeface="ＭＳ Ｐゴシック" charset="0"/>
                  <a:cs typeface="+mn-cs"/>
                </a:rPr>
                <a:t>high frequencies</a:t>
              </a:r>
            </a:p>
            <a:p>
              <a:pPr eaLnBrk="0" hangingPunct="0">
                <a:lnSpc>
                  <a:spcPct val="65000"/>
                </a:lnSpc>
                <a:spcBef>
                  <a:spcPts val="600"/>
                </a:spcBef>
                <a:defRPr/>
              </a:pPr>
              <a:r>
                <a:rPr lang="en-US" sz="1200" b="0" dirty="0">
                  <a:ea typeface="ＭＳ Ｐゴシック" charset="0"/>
                  <a:cs typeface="+mn-cs"/>
                </a:rPr>
                <a:t>(</a:t>
              </a:r>
              <a:r>
                <a:rPr lang="en-US" sz="1200" b="0" dirty="0" err="1">
                  <a:ea typeface="ＭＳ Ｐゴシック" charset="0"/>
                  <a:cs typeface="+mn-cs"/>
                </a:rPr>
                <a:t>cfr</a:t>
              </a:r>
              <a:r>
                <a:rPr lang="en-US" sz="1200" b="0" dirty="0">
                  <a:ea typeface="ＭＳ Ｐゴシック" charset="0"/>
                  <a:cs typeface="+mn-cs"/>
                </a:rPr>
                <a:t>. </a:t>
              </a:r>
              <a:r>
                <a:rPr lang="en-US" sz="1200" b="0" dirty="0" err="1">
                  <a:ea typeface="ＭＳ Ｐゴシック" charset="0"/>
                  <a:cs typeface="+mn-cs"/>
                </a:rPr>
                <a:t>ω</a:t>
              </a:r>
              <a:r>
                <a:rPr lang="en-US" sz="1200" b="0" dirty="0" err="1">
                  <a:latin typeface="Wingdings"/>
                  <a:ea typeface="Wingdings"/>
                  <a:cs typeface="Wingdings"/>
                  <a:sym typeface="Wingdings"/>
                </a:rPr>
                <a:t>Π</a:t>
              </a:r>
              <a:r>
                <a:rPr lang="en-US" sz="1200" b="0" dirty="0">
                  <a:ea typeface="ＭＳ Ｐゴシック" charset="0"/>
                  <a:cs typeface="+mn-cs"/>
                </a:rPr>
                <a:t> and</a:t>
              </a:r>
            </a:p>
            <a:p>
              <a:pPr eaLnBrk="0" hangingPunct="0">
                <a:lnSpc>
                  <a:spcPct val="65000"/>
                </a:lnSpc>
                <a:spcBef>
                  <a:spcPts val="600"/>
                </a:spcBef>
                <a:defRPr/>
              </a:pPr>
              <a:r>
                <a:rPr lang="en-US" sz="1200" b="0" dirty="0">
                  <a:ea typeface="ＭＳ Ｐゴシック" charset="0"/>
                  <a:cs typeface="+mn-cs"/>
                </a:rPr>
                <a:t> c/</a:t>
              </a:r>
              <a:r>
                <a:rPr lang="en-US" sz="1200" b="0" dirty="0" err="1">
                  <a:ea typeface="ＭＳ Ｐゴシック" charset="0"/>
                  <a:cs typeface="+mn-cs"/>
                </a:rPr>
                <a:t>fs</a:t>
              </a:r>
              <a:r>
                <a:rPr lang="en-US" sz="1200" b="0" dirty="0">
                  <a:ea typeface="ＭＳ Ｐゴシック" charset="0"/>
                  <a:cs typeface="+mn-cs"/>
                </a:rPr>
                <a:t>=</a:t>
              </a:r>
              <a:r>
                <a:rPr lang="en-US" sz="1200" b="0" dirty="0" err="1">
                  <a:ea typeface="ＭＳ Ｐゴシック" charset="0"/>
                  <a:cs typeface="+mn-cs"/>
                </a:rPr>
                <a:t>λmin</a:t>
              </a:r>
              <a:r>
                <a:rPr lang="en-US" sz="1200" b="0" dirty="0">
                  <a:ea typeface="ＭＳ Ｐゴシック" charset="0"/>
                  <a:cs typeface="+mn-cs"/>
                </a:rPr>
                <a:t>/2≈min(</a:t>
              </a:r>
              <a:r>
                <a:rPr lang="en-US" sz="1200" b="0" dirty="0" err="1">
                  <a:ea typeface="ＭＳ Ｐゴシック" charset="0"/>
                  <a:cs typeface="+mn-cs"/>
                </a:rPr>
                <a:t>dj</a:t>
              </a:r>
              <a:r>
                <a:rPr lang="en-US" sz="1200" b="0" dirty="0">
                  <a:ea typeface="ＭＳ Ｐゴシック" charset="0"/>
                  <a:cs typeface="+mn-cs"/>
                </a:rPr>
                <a:t>-di)</a:t>
              </a:r>
            </a:p>
            <a:p>
              <a:pPr eaLnBrk="0" hangingPunct="0">
                <a:lnSpc>
                  <a:spcPct val="65000"/>
                </a:lnSpc>
                <a:spcBef>
                  <a:spcPts val="600"/>
                </a:spcBef>
                <a:defRPr/>
              </a:pPr>
              <a:r>
                <a:rPr lang="en-US" sz="1200" b="0" dirty="0">
                  <a:ea typeface="ＭＳ Ｐゴシック" charset="0"/>
                  <a:cs typeface="+mn-cs"/>
                </a:rPr>
                <a:t> in diffuse noise </a:t>
              </a:r>
            </a:p>
            <a:p>
              <a:pPr eaLnBrk="0" hangingPunct="0">
                <a:lnSpc>
                  <a:spcPct val="65000"/>
                </a:lnSpc>
                <a:spcBef>
                  <a:spcPts val="600"/>
                </a:spcBef>
                <a:defRPr/>
              </a:pPr>
              <a:r>
                <a:rPr lang="en-US" sz="1200" b="0" dirty="0">
                  <a:ea typeface="ＭＳ Ｐゴシック" charset="0"/>
                  <a:cs typeface="+mn-cs"/>
                </a:rPr>
                <a:t> coherence matrix) </a:t>
              </a:r>
            </a:p>
          </p:txBody>
        </p: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2843760" y="5228449"/>
              <a:ext cx="1385039" cy="3384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DI=WNG=5</a:t>
              </a:r>
            </a:p>
          </p:txBody>
        </p:sp>
        <p:sp>
          <p:nvSpPr>
            <p:cNvPr id="37" name="Text Box 10"/>
            <p:cNvSpPr txBox="1">
              <a:spLocks noChangeArrowheads="1"/>
            </p:cNvSpPr>
            <p:nvPr/>
          </p:nvSpPr>
          <p:spPr bwMode="auto">
            <a:xfrm>
              <a:off x="304669" y="4077183"/>
              <a:ext cx="1601100" cy="338456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6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DI=</a:t>
              </a:r>
              <a:r>
                <a:rPr lang="en-GB" sz="1600" b="0" i="1" dirty="0">
                  <a:solidFill>
                    <a:srgbClr val="E42904"/>
                  </a:solidFill>
                  <a:latin typeface="Times New Roman" charset="0"/>
                  <a:ea typeface="ＭＳ Ｐゴシック" charset="0"/>
                </a:rPr>
                <a:t>M</a:t>
              </a:r>
              <a:r>
                <a:rPr lang="en-GB" sz="1600" b="0" baseline="30000" dirty="0">
                  <a:solidFill>
                    <a:srgbClr val="E42904"/>
                  </a:solidFill>
                  <a:latin typeface="Times New Roman" charset="0"/>
                  <a:ea typeface="ＭＳ Ｐゴシック" charset="0"/>
                </a:rPr>
                <a:t> 2</a:t>
              </a:r>
              <a:r>
                <a:rPr lang="en-US" sz="1600" b="0" baseline="30000" dirty="0">
                  <a:solidFill>
                    <a:srgbClr val="E42904"/>
                  </a:solidFill>
                  <a:latin typeface="Times New Roman" charset="0"/>
                  <a:ea typeface="ＭＳ Ｐゴシック" charset="0"/>
                </a:rPr>
                <a:t>=</a:t>
              </a:r>
              <a:r>
                <a:rPr lang="en-US" sz="16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25</a:t>
              </a:r>
            </a:p>
          </p:txBody>
        </p:sp>
      </p:grpSp>
      <p:sp>
        <p:nvSpPr>
          <p:cNvPr id="54281" name="Curved Right Arrow 2"/>
          <p:cNvSpPr>
            <a:spLocks noChangeArrowheads="1"/>
          </p:cNvSpPr>
          <p:nvPr/>
        </p:nvSpPr>
        <p:spPr bwMode="auto">
          <a:xfrm rot="2614735">
            <a:off x="4605239" y="2839614"/>
            <a:ext cx="941387" cy="2979737"/>
          </a:xfrm>
          <a:prstGeom prst="curvedRightArrow">
            <a:avLst>
              <a:gd name="adj1" fmla="val 25000"/>
              <a:gd name="adj2" fmla="val 49999"/>
              <a:gd name="adj3" fmla="val 25000"/>
            </a:avLst>
          </a:prstGeom>
          <a:solidFill>
            <a:schemeClr val="accent1">
              <a:alpha val="25098"/>
            </a:schemeClr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</a:pPr>
            <a:endParaRPr lang="en-US"/>
          </a:p>
        </p:txBody>
      </p:sp>
      <p:sp>
        <p:nvSpPr>
          <p:cNvPr id="40" name="Rectangle 2"/>
          <p:cNvSpPr>
            <a:spLocks noGrp="1" noChangeArrowheads="1"/>
          </p:cNvSpPr>
          <p:nvPr>
            <p:ph type="title"/>
          </p:nvPr>
        </p:nvSpPr>
        <p:spPr>
          <a:xfrm>
            <a:off x="292100" y="93663"/>
            <a:ext cx="8547100" cy="78105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 </a:t>
            </a:r>
            <a:r>
              <a:rPr lang="en-GB" sz="2800" dirty="0">
                <a:cs typeface="+mj-cs"/>
              </a:rPr>
              <a:t>Super-directive </a:t>
            </a:r>
            <a:r>
              <a:rPr lang="en-GB" sz="2800" dirty="0" err="1">
                <a:cs typeface="+mj-cs"/>
              </a:rPr>
              <a:t>beamforming</a:t>
            </a:r>
            <a:r>
              <a:rPr lang="en-US" sz="2800" dirty="0">
                <a:cs typeface="+mj-cs"/>
              </a:rPr>
              <a:t> : DI maximization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Overview</a:t>
            </a:r>
          </a:p>
        </p:txBody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1075"/>
            <a:ext cx="8610600" cy="5327650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  <a:cs typeface="+mn-cs"/>
              </a:rPr>
              <a:t>Introduction &amp; </a:t>
            </a:r>
            <a:r>
              <a:rPr lang="en-US" dirty="0" err="1">
                <a:solidFill>
                  <a:schemeClr val="tx1"/>
                </a:solidFill>
                <a:cs typeface="+mn-cs"/>
              </a:rPr>
              <a:t>beamforming</a:t>
            </a:r>
            <a:r>
              <a:rPr lang="en-US" dirty="0">
                <a:solidFill>
                  <a:schemeClr val="tx1"/>
                </a:solidFill>
                <a:cs typeface="+mn-cs"/>
              </a:rPr>
              <a:t> basics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Data model &amp; definitions</a:t>
            </a:r>
          </a:p>
          <a:p>
            <a:pPr marL="342000"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Filter-and-sum </a:t>
            </a:r>
            <a:r>
              <a:rPr lang="en-US" dirty="0" err="1">
                <a:solidFill>
                  <a:schemeClr val="tx1"/>
                </a:solidFill>
              </a:rPr>
              <a:t>beamformer</a:t>
            </a:r>
            <a:r>
              <a:rPr lang="en-US" dirty="0">
                <a:solidFill>
                  <a:schemeClr val="tx1"/>
                </a:solidFill>
              </a:rPr>
              <a:t> design 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>
                <a:solidFill>
                  <a:schemeClr val="tx1"/>
                </a:solidFill>
              </a:rPr>
              <a:t>Matched filtering 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White noise gain maximization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Ex: Delay-and-sum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 err="1">
                <a:solidFill>
                  <a:schemeClr val="tx1"/>
                </a:solidFill>
              </a:rPr>
              <a:t>Superdirective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beamforming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>
                <a:solidFill>
                  <a:schemeClr val="tx1"/>
                </a:solidFill>
              </a:rPr>
              <a:t>Directivity maximization</a:t>
            </a:r>
          </a:p>
          <a:p>
            <a:pPr>
              <a:lnSpc>
                <a:spcPct val="90000"/>
              </a:lnSpc>
              <a:spcBef>
                <a:spcPts val="1872"/>
              </a:spcBef>
              <a:defRPr/>
            </a:pPr>
            <a:r>
              <a:rPr lang="en-US" dirty="0"/>
              <a:t>Directional microphones </a:t>
            </a:r>
            <a:r>
              <a:rPr lang="en-US" sz="1800" b="0" dirty="0"/>
              <a:t>(delay-and-subtract)</a:t>
            </a:r>
          </a:p>
        </p:txBody>
      </p:sp>
    </p:spTree>
    <p:extLst>
      <p:ext uri="{BB962C8B-B14F-4D97-AF65-F5344CB8AC3E}">
        <p14:creationId xmlns:p14="http://schemas.microsoft.com/office/powerpoint/2010/main" val="1376498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1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1035050"/>
            <a:ext cx="8558213" cy="53467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 b="0" u="sng" dirty="0">
                <a:cs typeface="ＭＳ Ｐゴシック"/>
              </a:rPr>
              <a:t>First-order differential</a:t>
            </a:r>
            <a:r>
              <a:rPr lang="en-GB" sz="2400" b="0" dirty="0">
                <a:cs typeface="ＭＳ Ｐゴシック"/>
              </a:rPr>
              <a:t> microphone = directional microphone</a:t>
            </a:r>
            <a:endParaRPr lang="en-GB" sz="2400" dirty="0">
              <a:cs typeface="ＭＳ Ｐゴシック"/>
            </a:endParaRPr>
          </a:p>
          <a:p>
            <a:pPr lvl="1">
              <a:lnSpc>
                <a:spcPct val="90000"/>
              </a:lnSpc>
              <a:spcBef>
                <a:spcPts val="1032"/>
              </a:spcBef>
              <a:buFontTx/>
              <a:buNone/>
            </a:pPr>
            <a:r>
              <a:rPr lang="en-GB" sz="1800" dirty="0"/>
              <a:t>     </a:t>
            </a:r>
            <a:r>
              <a:rPr lang="en-GB" sz="1800" b="1" u="sng" dirty="0"/>
              <a:t>2</a:t>
            </a:r>
            <a:r>
              <a:rPr lang="en-GB" sz="1800" dirty="0"/>
              <a:t> closely spaced microphones, where one microphone signal is delayed 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GB" sz="1800" dirty="0"/>
              <a:t>     (=hardware) and then subtracted from the other </a:t>
            </a:r>
            <a:r>
              <a:rPr lang="en-GB" sz="1800" dirty="0" err="1"/>
              <a:t>micropone</a:t>
            </a:r>
            <a:r>
              <a:rPr lang="en-GB" sz="1800" dirty="0"/>
              <a:t> signal</a:t>
            </a:r>
          </a:p>
          <a:p>
            <a:pPr>
              <a:lnSpc>
                <a:spcPct val="90000"/>
              </a:lnSpc>
            </a:pPr>
            <a:endParaRPr lang="en-GB" sz="1800" b="0" dirty="0"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GB" sz="1800" b="0" dirty="0"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GB" sz="2000" b="0" dirty="0"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GB" sz="2000" b="0" dirty="0">
              <a:cs typeface="ＭＳ Ｐゴシック"/>
            </a:endParaRPr>
          </a:p>
          <a:p>
            <a:pPr>
              <a:lnSpc>
                <a:spcPct val="90000"/>
              </a:lnSpc>
            </a:pPr>
            <a:endParaRPr lang="en-GB" sz="2000" b="0" dirty="0">
              <a:cs typeface="ＭＳ Ｐゴシック"/>
            </a:endParaRPr>
          </a:p>
          <a:p>
            <a:pPr>
              <a:lnSpc>
                <a:spcPct val="90000"/>
              </a:lnSpc>
              <a:spcBef>
                <a:spcPts val="1704"/>
              </a:spcBef>
            </a:pPr>
            <a:r>
              <a:rPr lang="en-GB" sz="2400" b="0" u="sng" dirty="0">
                <a:cs typeface="ＭＳ Ｐゴシック"/>
              </a:rPr>
              <a:t>Array directivity pattern</a:t>
            </a:r>
            <a:r>
              <a:rPr lang="en-GB" sz="2400" b="0" dirty="0">
                <a:cs typeface="ＭＳ Ｐゴシック"/>
              </a:rPr>
              <a:t>:</a:t>
            </a:r>
            <a:endParaRPr lang="en-GB" sz="2400" dirty="0">
              <a:cs typeface="ＭＳ Ｐゴシック"/>
            </a:endParaRPr>
          </a:p>
          <a:p>
            <a:pPr marL="0" indent="0">
              <a:lnSpc>
                <a:spcPct val="90000"/>
              </a:lnSpc>
              <a:buNone/>
            </a:pPr>
            <a:endParaRPr lang="en-GB" sz="1600" dirty="0">
              <a:cs typeface="ＭＳ Ｐゴシック"/>
            </a:endParaRPr>
          </a:p>
          <a:p>
            <a:pPr lvl="1">
              <a:lnSpc>
                <a:spcPct val="90000"/>
              </a:lnSpc>
              <a:spcBef>
                <a:spcPts val="1632"/>
              </a:spcBef>
            </a:pPr>
            <a:r>
              <a:rPr lang="en-GB" sz="1800" dirty="0"/>
              <a:t>First-order </a:t>
            </a:r>
            <a:r>
              <a:rPr lang="en-GB" sz="1800" i="1" dirty="0"/>
              <a:t>high-pass</a:t>
            </a:r>
            <a:r>
              <a:rPr lang="en-GB" sz="1800" dirty="0"/>
              <a:t> frequency dependence (</a:t>
            </a:r>
            <a:r>
              <a:rPr lang="en-GB" sz="1800" i="1" dirty="0" err="1"/>
              <a:t>jω</a:t>
            </a:r>
            <a:r>
              <a:rPr lang="en-GB" sz="1800" i="1" dirty="0"/>
              <a:t>)</a:t>
            </a:r>
            <a:endParaRPr lang="en-GB" sz="1800" dirty="0">
              <a:sym typeface="Symbol" pitchFamily="18" charset="2"/>
            </a:endParaRPr>
          </a:p>
          <a:p>
            <a:pPr lvl="1">
              <a:lnSpc>
                <a:spcPct val="90000"/>
              </a:lnSpc>
            </a:pPr>
            <a:r>
              <a:rPr lang="en-GB" sz="1800" i="1" dirty="0"/>
              <a:t>P</a:t>
            </a:r>
            <a:r>
              <a:rPr lang="en-GB" sz="1800" dirty="0"/>
              <a:t>(</a:t>
            </a:r>
            <a:r>
              <a:rPr lang="en-GB" sz="1800" dirty="0">
                <a:sym typeface="Symbol" pitchFamily="18" charset="2"/>
              </a:rPr>
              <a:t>) = </a:t>
            </a:r>
            <a:r>
              <a:rPr lang="en-GB" sz="1800" dirty="0" err="1">
                <a:sym typeface="Symbol" pitchFamily="18" charset="2"/>
              </a:rPr>
              <a:t>freq.independent</a:t>
            </a:r>
            <a:r>
              <a:rPr lang="en-GB" sz="1800" dirty="0">
                <a:sym typeface="Symbol" pitchFamily="18" charset="2"/>
              </a:rPr>
              <a:t> (!) directional response</a:t>
            </a:r>
          </a:p>
          <a:p>
            <a:pPr lvl="1">
              <a:lnSpc>
                <a:spcPct val="90000"/>
              </a:lnSpc>
            </a:pPr>
            <a:r>
              <a:rPr lang="en-GB" sz="1800" dirty="0"/>
              <a:t>0 </a:t>
            </a:r>
            <a:r>
              <a:rPr lang="en-GB" sz="1800" dirty="0">
                <a:sym typeface="Symbol" pitchFamily="18" charset="2"/>
              </a:rPr>
              <a:t> </a:t>
            </a:r>
            <a:r>
              <a:rPr lang="en-GB" sz="1800" i="1" dirty="0">
                <a:sym typeface="Symbol" pitchFamily="18" charset="2"/>
              </a:rPr>
              <a:t></a:t>
            </a:r>
            <a:r>
              <a:rPr lang="en-GB" sz="1800" baseline="-25000" dirty="0">
                <a:sym typeface="Symbol" pitchFamily="18" charset="2"/>
              </a:rPr>
              <a:t>1 </a:t>
            </a:r>
            <a:r>
              <a:rPr lang="en-GB" sz="1800" dirty="0">
                <a:sym typeface="Symbol" pitchFamily="18" charset="2"/>
              </a:rPr>
              <a:t> 1 : </a:t>
            </a:r>
            <a:r>
              <a:rPr lang="en-GB" sz="1800" i="1" dirty="0"/>
              <a:t>P</a:t>
            </a:r>
            <a:r>
              <a:rPr lang="en-GB" sz="1800" dirty="0"/>
              <a:t>(</a:t>
            </a:r>
            <a:r>
              <a:rPr lang="en-GB" sz="1800" dirty="0">
                <a:sym typeface="Symbol" pitchFamily="18" charset="2"/>
              </a:rPr>
              <a:t>) is scaled cosine, shifted up with </a:t>
            </a:r>
            <a:r>
              <a:rPr lang="en-GB" sz="1800" i="1" dirty="0">
                <a:sym typeface="Symbol" pitchFamily="18" charset="2"/>
              </a:rPr>
              <a:t></a:t>
            </a:r>
            <a:r>
              <a:rPr lang="en-GB" sz="1800" baseline="-25000" dirty="0">
                <a:sym typeface="Symbol" pitchFamily="18" charset="2"/>
              </a:rPr>
              <a:t>1</a:t>
            </a:r>
            <a:endParaRPr lang="en-GB" sz="1800" dirty="0">
              <a:sym typeface="Symbol" pitchFamily="18" charset="2"/>
            </a:endParaRP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sz="1800" i="1" dirty="0">
                <a:sym typeface="Symbol" pitchFamily="18" charset="2"/>
              </a:rPr>
              <a:t>                      </a:t>
            </a:r>
            <a:r>
              <a:rPr lang="en-US" sz="1800" dirty="0">
                <a:sym typeface="Symbol" pitchFamily="18" charset="2"/>
              </a:rPr>
              <a:t> such that</a:t>
            </a:r>
            <a:r>
              <a:rPr lang="en-US" sz="1800" i="1" dirty="0">
                <a:sym typeface="Symbol" pitchFamily="18" charset="2"/>
              </a:rPr>
              <a:t> </a:t>
            </a:r>
            <a:r>
              <a:rPr lang="en-US" sz="1800" b="1" i="1" dirty="0">
                <a:sym typeface="Symbol" pitchFamily="18" charset="2"/>
              </a:rPr>
              <a:t></a:t>
            </a:r>
            <a:r>
              <a:rPr lang="en-US" sz="1800" b="1" i="1" baseline="-25000" dirty="0">
                <a:sym typeface="Symbol" pitchFamily="18" charset="2"/>
              </a:rPr>
              <a:t>max</a:t>
            </a:r>
            <a:r>
              <a:rPr lang="en-US" sz="1800" b="1" dirty="0"/>
              <a:t> </a:t>
            </a:r>
            <a:r>
              <a:rPr lang="en-US" sz="1800" dirty="0">
                <a:sym typeface="Symbol" pitchFamily="18" charset="2"/>
              </a:rPr>
              <a:t>= 0</a:t>
            </a:r>
            <a:r>
              <a:rPr lang="en-US" sz="1800" baseline="30000" dirty="0">
                <a:sym typeface="Symbol" pitchFamily="18" charset="2"/>
              </a:rPr>
              <a:t>o</a:t>
            </a:r>
            <a:r>
              <a:rPr lang="en-GB" sz="1800" dirty="0">
                <a:sym typeface="Symbol" pitchFamily="18" charset="2"/>
              </a:rPr>
              <a:t> (=end-fire) and </a:t>
            </a:r>
            <a:r>
              <a:rPr lang="en-GB" sz="1800" i="1" dirty="0"/>
              <a:t>P</a:t>
            </a:r>
            <a:r>
              <a:rPr lang="en-GB" sz="1800" dirty="0"/>
              <a:t>(</a:t>
            </a:r>
            <a:r>
              <a:rPr lang="en-US" sz="1800" b="1" i="1" dirty="0">
                <a:sym typeface="Symbol" pitchFamily="18" charset="2"/>
              </a:rPr>
              <a:t></a:t>
            </a:r>
            <a:r>
              <a:rPr lang="en-US" sz="1800" b="1" i="1" baseline="-25000" dirty="0">
                <a:sym typeface="Symbol" pitchFamily="18" charset="2"/>
              </a:rPr>
              <a:t>max</a:t>
            </a:r>
            <a:r>
              <a:rPr lang="en-US" sz="1800" b="1" dirty="0"/>
              <a:t> </a:t>
            </a:r>
            <a:r>
              <a:rPr lang="en-GB" sz="1800" dirty="0">
                <a:sym typeface="Symbol" pitchFamily="18" charset="2"/>
              </a:rPr>
              <a:t>)=1</a:t>
            </a:r>
          </a:p>
        </p:txBody>
      </p:sp>
      <p:graphicFrame>
        <p:nvGraphicFramePr>
          <p:cNvPr id="757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5317309"/>
              </p:ext>
            </p:extLst>
          </p:nvPr>
        </p:nvGraphicFramePr>
        <p:xfrm>
          <a:off x="1043608" y="2492896"/>
          <a:ext cx="3819525" cy="14044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3200400" imgH="1181100" progId="">
                  <p:embed/>
                </p:oleObj>
              </mc:Choice>
              <mc:Fallback>
                <p:oleObj name="Picture" r:id="rId2" imgW="3200400" imgH="1181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492896"/>
                        <a:ext cx="3819525" cy="1404491"/>
                      </a:xfrm>
                      <a:prstGeom prst="rect">
                        <a:avLst/>
                      </a:prstGeom>
                      <a:noFill/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0" name="Object 4"/>
          <p:cNvGraphicFramePr>
            <a:graphicFrameLocks noChangeAspect="1"/>
          </p:cNvGraphicFramePr>
          <p:nvPr/>
        </p:nvGraphicFramePr>
        <p:xfrm>
          <a:off x="5105400" y="2667000"/>
          <a:ext cx="2971800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2100" imgH="330200" progId="">
                  <p:embed/>
                </p:oleObj>
              </mc:Choice>
              <mc:Fallback>
                <p:oleObj name="Equation" r:id="rId4" imgW="1562100" imgH="3302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2667000"/>
                        <a:ext cx="2971800" cy="6302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66" name="Line 6"/>
          <p:cNvSpPr>
            <a:spLocks noChangeShapeType="1"/>
          </p:cNvSpPr>
          <p:nvPr/>
        </p:nvSpPr>
        <p:spPr bwMode="auto">
          <a:xfrm>
            <a:off x="7239000" y="3352800"/>
            <a:ext cx="0" cy="6858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none" w="sm" len="sm"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6167" name="Text Box 7"/>
          <p:cNvSpPr txBox="1">
            <a:spLocks noChangeArrowheads="1"/>
          </p:cNvSpPr>
          <p:nvPr/>
        </p:nvSpPr>
        <p:spPr bwMode="auto">
          <a:xfrm>
            <a:off x="3810000" y="4114800"/>
            <a:ext cx="1905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n-GB" b="0">
              <a:solidFill>
                <a:srgbClr val="FFFF66"/>
              </a:solidFill>
              <a:ea typeface="ＭＳ Ｐゴシック" charset="0"/>
              <a:cs typeface="+mn-cs"/>
            </a:endParaRPr>
          </a:p>
        </p:txBody>
      </p:sp>
      <p:sp>
        <p:nvSpPr>
          <p:cNvPr id="476168" name="Text Box 8"/>
          <p:cNvSpPr txBox="1">
            <a:spLocks noChangeArrowheads="1"/>
          </p:cNvSpPr>
          <p:nvPr/>
        </p:nvSpPr>
        <p:spPr bwMode="auto">
          <a:xfrm>
            <a:off x="5105400" y="3352800"/>
            <a:ext cx="22860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GB" sz="2000" b="0" i="1" dirty="0">
                <a:ea typeface="ＭＳ Ｐゴシック" charset="0"/>
                <a:cs typeface="+mn-cs"/>
                <a:sym typeface="Symbol" charset="0"/>
              </a:rPr>
              <a:t>d/c 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&lt;&lt;</a:t>
            </a:r>
            <a:r>
              <a:rPr lang="en-GB" sz="2000" b="0" i="1" dirty="0">
                <a:ea typeface="ＭＳ Ｐゴシック" charset="0"/>
                <a:cs typeface="+mn-cs"/>
                <a:sym typeface="Symbol" charset="0"/>
              </a:rPr>
              <a:t></a:t>
            </a:r>
            <a:r>
              <a:rPr lang="en-GB" sz="2000" b="0" dirty="0">
                <a:ea typeface="ＭＳ Ｐゴシック" charset="0"/>
                <a:cs typeface="+mn-cs"/>
                <a:sym typeface="Symbol" charset="0"/>
              </a:rPr>
              <a:t>, </a:t>
            </a:r>
            <a:r>
              <a:rPr lang="en-GB" sz="2000" b="0" i="1" dirty="0">
                <a:ea typeface="ＭＳ Ｐゴシック" charset="0"/>
                <a:cs typeface="+mn-cs"/>
                <a:sym typeface="Symbol" charset="0"/>
              </a:rPr>
              <a:t> </a:t>
            </a:r>
            <a:r>
              <a:rPr lang="en-GB" sz="1600" b="0" dirty="0">
                <a:ea typeface="ＭＳ Ｐゴシック" charset="0"/>
                <a:cs typeface="+mn-cs"/>
                <a:sym typeface="Symbol" charset="0"/>
              </a:rPr>
              <a:t>&lt;&lt;</a:t>
            </a:r>
            <a:r>
              <a:rPr lang="en-GB" sz="2000" b="0" i="1" dirty="0">
                <a:ea typeface="ＭＳ Ｐゴシック" charset="0"/>
                <a:cs typeface="+mn-cs"/>
                <a:sym typeface="Symbol" charset="0"/>
              </a:rPr>
              <a:t></a:t>
            </a:r>
          </a:p>
        </p:txBody>
      </p:sp>
      <p:graphicFrame>
        <p:nvGraphicFramePr>
          <p:cNvPr id="7578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6215282"/>
              </p:ext>
            </p:extLst>
          </p:nvPr>
        </p:nvGraphicFramePr>
        <p:xfrm>
          <a:off x="7395592" y="4718964"/>
          <a:ext cx="1064840" cy="510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825500" imgH="393700" progId="">
                  <p:embed/>
                </p:oleObj>
              </mc:Choice>
              <mc:Fallback>
                <p:oleObj name="Equation" r:id="rId6" imgW="825500" imgH="393700" progId="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5592" y="4718964"/>
                        <a:ext cx="1064840" cy="510236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5" name="Object 9"/>
          <p:cNvGraphicFramePr>
            <a:graphicFrameLocks noChangeAspect="1"/>
          </p:cNvGraphicFramePr>
          <p:nvPr/>
        </p:nvGraphicFramePr>
        <p:xfrm>
          <a:off x="6324600" y="5257800"/>
          <a:ext cx="2601913" cy="36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523339" imgH="215806" progId="Equation.3">
                  <p:embed/>
                </p:oleObj>
              </mc:Choice>
              <mc:Fallback>
                <p:oleObj name="Equation" r:id="rId8" imgW="1523339" imgH="215806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257800"/>
                        <a:ext cx="2601913" cy="3698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578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538009"/>
              </p:ext>
            </p:extLst>
          </p:nvPr>
        </p:nvGraphicFramePr>
        <p:xfrm>
          <a:off x="4579938" y="4038600"/>
          <a:ext cx="4318000" cy="60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238500" imgH="457200" progId="Equation.3">
                  <p:embed/>
                </p:oleObj>
              </mc:Choice>
              <mc:Fallback>
                <p:oleObj name="Equation" r:id="rId10" imgW="3238500" imgH="4572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9938" y="4038600"/>
                        <a:ext cx="4318000" cy="60325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6174" name="Line 14"/>
          <p:cNvSpPr>
            <a:spLocks noChangeShapeType="1"/>
          </p:cNvSpPr>
          <p:nvPr/>
        </p:nvSpPr>
        <p:spPr bwMode="auto">
          <a:xfrm>
            <a:off x="7235825" y="4724400"/>
            <a:ext cx="3175" cy="533400"/>
          </a:xfrm>
          <a:prstGeom prst="line">
            <a:avLst/>
          </a:prstGeom>
          <a:noFill/>
          <a:ln w="38100">
            <a:solidFill>
              <a:srgbClr val="CCFF33"/>
            </a:solidFill>
            <a:round/>
            <a:headEnd type="none" w="sm" len="sm"/>
            <a:tailEnd type="triangle" w="med" len="med"/>
          </a:ln>
          <a:effectLst/>
        </p:spPr>
        <p:txBody>
          <a:bodyPr lIns="92075" tIns="46038" rIns="92075" bIns="46038" anchor="ctr">
            <a:spAutoFit/>
          </a:bodyPr>
          <a:lstStyle/>
          <a:p>
            <a:pPr algn="ctr" eaLnBrk="0" hangingPunct="0">
              <a:spcBef>
                <a:spcPct val="2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476176" name="Rectangle 16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>
                <a:cs typeface="+mj-cs"/>
              </a:rPr>
              <a:t>Differential microphones : Delay-and-subtract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7020272" y="2708920"/>
            <a:ext cx="1080120" cy="50405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5436096" y="4149080"/>
            <a:ext cx="1296144" cy="504056"/>
          </a:xfrm>
          <a:prstGeom prst="rect">
            <a:avLst/>
          </a:prstGeom>
          <a:solidFill>
            <a:schemeClr val="accent1">
              <a:alpha val="2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16200000">
            <a:off x="7710366" y="2616789"/>
            <a:ext cx="1364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b="0" dirty="0"/>
              <a:t>Continuous-time </a:t>
            </a:r>
          </a:p>
          <a:p>
            <a:pPr algn="ctr"/>
            <a:r>
              <a:rPr lang="en-US" sz="1200" b="0" dirty="0"/>
              <a:t>system </a:t>
            </a:r>
            <a:r>
              <a:rPr lang="en-US" sz="1200" b="0" dirty="0" err="1"/>
              <a:t>freq.resp</a:t>
            </a:r>
            <a:r>
              <a:rPr lang="en-US" sz="1200" b="0" dirty="0"/>
              <a:t>.</a:t>
            </a:r>
          </a:p>
          <a:p>
            <a:pPr algn="ctr"/>
            <a:r>
              <a:rPr lang="en-US" sz="1200" b="0" dirty="0" err="1"/>
              <a:t>ω</a:t>
            </a:r>
            <a:r>
              <a:rPr lang="en-US" sz="1200" b="0" dirty="0"/>
              <a:t> = rad/sec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280762-34C4-3FEA-141E-C6CD81CBA486}"/>
                  </a:ext>
                </a:extLst>
              </p:cNvPr>
              <p:cNvSpPr txBox="1"/>
              <p:nvPr/>
            </p:nvSpPr>
            <p:spPr>
              <a:xfrm>
                <a:off x="2267744" y="3491716"/>
                <a:ext cx="365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BE" sz="1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𝝉</m:t>
                      </m:r>
                    </m:oMath>
                  </m:oMathPara>
                </a14:m>
                <a:endParaRPr lang="en-BE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4280762-34C4-3FEA-141E-C6CD81CBA4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44" y="3491716"/>
                <a:ext cx="365806" cy="36933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BE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62"/>
            <a:ext cx="8893175" cy="5111750"/>
          </a:xfrm>
        </p:spPr>
        <p:txBody>
          <a:bodyPr/>
          <a:lstStyle/>
          <a:p>
            <a:pPr>
              <a:lnSpc>
                <a:spcPct val="105000"/>
              </a:lnSpc>
              <a:defRPr/>
            </a:pPr>
            <a:r>
              <a:rPr lang="en-US" dirty="0"/>
              <a:t>Virtual directivity pattern of a microphone array </a:t>
            </a:r>
            <a:r>
              <a:rPr lang="en-US" b="0" dirty="0"/>
              <a:t> </a:t>
            </a:r>
          </a:p>
          <a:p>
            <a:pPr lvl="1">
              <a:lnSpc>
                <a:spcPct val="105000"/>
              </a:lnSpc>
              <a:defRPr/>
            </a:pPr>
            <a:r>
              <a:rPr lang="en-US" sz="2000" b="0" dirty="0">
                <a:cs typeface="+mn-cs"/>
              </a:rPr>
              <a:t>By weighting or filtering (=freq. dependent weighting) and then  summing signals from different microphones, a (software controlled) </a:t>
            </a:r>
            <a:r>
              <a:rPr lang="en-US" sz="2000" dirty="0">
                <a:cs typeface="+mn-cs"/>
              </a:rPr>
              <a:t>virtual directivity pattern</a:t>
            </a:r>
            <a:r>
              <a:rPr lang="en-US" sz="2000" b="0" dirty="0">
                <a:cs typeface="+mn-cs"/>
              </a:rPr>
              <a:t> (=</a:t>
            </a:r>
            <a:r>
              <a:rPr lang="en-US" sz="2000" b="0" dirty="0" err="1">
                <a:cs typeface="+mn-cs"/>
              </a:rPr>
              <a:t>weigthed</a:t>
            </a:r>
            <a:r>
              <a:rPr lang="en-US" sz="2000" b="0" dirty="0">
                <a:cs typeface="+mn-cs"/>
              </a:rPr>
              <a:t> sum of individual patterns)  can be produced </a:t>
            </a: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b="0" dirty="0">
              <a:cs typeface="+mn-cs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en-US" sz="2000" b="0" dirty="0">
                <a:cs typeface="+mn-cs"/>
              </a:rPr>
              <a:t>                                             </a:t>
            </a:r>
            <a:r>
              <a:rPr lang="en-US" sz="1600" b="0" dirty="0">
                <a:cs typeface="+mn-cs"/>
              </a:rPr>
              <a:t>(=FIR Filters)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en-US" sz="2000" b="0" dirty="0">
              <a:cs typeface="+mn-cs"/>
            </a:endParaRPr>
          </a:p>
        </p:txBody>
      </p:sp>
      <p:graphicFrame>
        <p:nvGraphicFramePr>
          <p:cNvPr id="4" name="Object 13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182826541"/>
              </p:ext>
            </p:extLst>
          </p:nvPr>
        </p:nvGraphicFramePr>
        <p:xfrm>
          <a:off x="4859338" y="4919886"/>
          <a:ext cx="36004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95500" imgH="431800" progId="Equation.3">
                  <p:embed/>
                </p:oleObj>
              </mc:Choice>
              <mc:Fallback>
                <p:oleObj name="Equation" r:id="rId2" imgW="2095500" imgH="4318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919886"/>
                        <a:ext cx="3600450" cy="741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113409"/>
            <a:ext cx="3385070" cy="1663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46837" name="Group 546836"/>
          <p:cNvGrpSpPr/>
          <p:nvPr/>
        </p:nvGrpSpPr>
        <p:grpSpPr>
          <a:xfrm>
            <a:off x="1259632" y="3113410"/>
            <a:ext cx="3456384" cy="1662460"/>
            <a:chOff x="323528" y="2348880"/>
            <a:chExt cx="4320480" cy="2376264"/>
          </a:xfrm>
        </p:grpSpPr>
        <p:sp>
          <p:nvSpPr>
            <p:cNvPr id="546836" name="Rectangle 546835"/>
            <p:cNvSpPr/>
            <p:nvPr/>
          </p:nvSpPr>
          <p:spPr bwMode="auto">
            <a:xfrm>
              <a:off x="323528" y="2348880"/>
              <a:ext cx="4320480" cy="2376264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546835" name="Group 546834"/>
            <p:cNvGrpSpPr/>
            <p:nvPr/>
          </p:nvGrpSpPr>
          <p:grpSpPr>
            <a:xfrm>
              <a:off x="395536" y="2492896"/>
              <a:ext cx="4111794" cy="2160241"/>
              <a:chOff x="395536" y="2492896"/>
              <a:chExt cx="4111794" cy="2160241"/>
            </a:xfrm>
          </p:grpSpPr>
          <p:grpSp>
            <p:nvGrpSpPr>
              <p:cNvPr id="546834" name="Group 546833"/>
              <p:cNvGrpSpPr/>
              <p:nvPr/>
            </p:nvGrpSpPr>
            <p:grpSpPr>
              <a:xfrm>
                <a:off x="539552" y="2492896"/>
                <a:ext cx="3967778" cy="2160241"/>
                <a:chOff x="467544" y="2348880"/>
                <a:chExt cx="4037535" cy="2296653"/>
              </a:xfrm>
            </p:grpSpPr>
            <p:cxnSp>
              <p:nvCxnSpPr>
                <p:cNvPr id="21" name="Straight Arrow Connector 20"/>
                <p:cNvCxnSpPr/>
                <p:nvPr/>
              </p:nvCxnSpPr>
              <p:spPr bwMode="auto">
                <a:xfrm flipH="1">
                  <a:off x="1475656" y="3573016"/>
                  <a:ext cx="648072" cy="20384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graphicFrame>
              <p:nvGraphicFramePr>
                <p:cNvPr id="7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640845631"/>
                    </p:ext>
                  </p:extLst>
                </p:nvPr>
              </p:nvGraphicFramePr>
              <p:xfrm>
                <a:off x="2045742" y="2791718"/>
                <a:ext cx="654050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5" imgW="381000" imgH="203200" progId="Equation.3">
                        <p:embed/>
                      </p:oleObj>
                    </mc:Choice>
                    <mc:Fallback>
                      <p:oleObj name="Equation" r:id="rId5" imgW="3810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45742" y="2791718"/>
                              <a:ext cx="654050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8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801821880"/>
                    </p:ext>
                  </p:extLst>
                </p:nvPr>
              </p:nvGraphicFramePr>
              <p:xfrm>
                <a:off x="2025104" y="3357563"/>
                <a:ext cx="674688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7" imgW="393700" imgH="203200" progId="Equation.3">
                        <p:embed/>
                      </p:oleObj>
                    </mc:Choice>
                    <mc:Fallback>
                      <p:oleObj name="Equation" r:id="rId7" imgW="3937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25104" y="3357563"/>
                              <a:ext cx="674688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9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1816304909"/>
                    </p:ext>
                  </p:extLst>
                </p:nvPr>
              </p:nvGraphicFramePr>
              <p:xfrm>
                <a:off x="2030438" y="4221088"/>
                <a:ext cx="741362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9" imgW="431800" imgH="203200" progId="Equation.3">
                        <p:embed/>
                      </p:oleObj>
                    </mc:Choice>
                    <mc:Fallback>
                      <p:oleObj name="Equation" r:id="rId9" imgW="4318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0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030438" y="4221088"/>
                              <a:ext cx="741362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3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4105703971"/>
                    </p:ext>
                  </p:extLst>
                </p:nvPr>
              </p:nvGraphicFramePr>
              <p:xfrm>
                <a:off x="467544" y="3114431"/>
                <a:ext cx="479425" cy="32702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1" imgW="279400" imgH="190500" progId="Equation.3">
                        <p:embed/>
                      </p:oleObj>
                    </mc:Choice>
                    <mc:Fallback>
                      <p:oleObj name="Equation" r:id="rId11" imgW="279400" imgH="1905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2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467544" y="3114431"/>
                              <a:ext cx="479425" cy="327025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4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700012253"/>
                    </p:ext>
                  </p:extLst>
                </p:nvPr>
              </p:nvGraphicFramePr>
              <p:xfrm>
                <a:off x="2915816" y="2564904"/>
                <a:ext cx="566738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3" imgW="330200" imgH="203200" progId="Equation.3">
                        <p:embed/>
                      </p:oleObj>
                    </mc:Choice>
                    <mc:Fallback>
                      <p:oleObj name="Equation" r:id="rId13" imgW="3302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4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5816" y="2564904"/>
                              <a:ext cx="566738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5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3402401710"/>
                    </p:ext>
                  </p:extLst>
                </p:nvPr>
              </p:nvGraphicFramePr>
              <p:xfrm>
                <a:off x="2915816" y="3068960"/>
                <a:ext cx="611188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5" imgW="355600" imgH="203200" progId="Equation.3">
                        <p:embed/>
                      </p:oleObj>
                    </mc:Choice>
                    <mc:Fallback>
                      <p:oleObj name="Equation" r:id="rId15" imgW="3556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6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915816" y="3068960"/>
                              <a:ext cx="611188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graphicFrame>
              <p:nvGraphicFramePr>
                <p:cNvPr id="16" name="Object 136"/>
                <p:cNvGraphicFramePr>
                  <a:graphicFrameLocks noChangeAspect="1"/>
                </p:cNvGraphicFramePr>
                <p:nvPr>
                  <p:extLst>
                    <p:ext uri="{D42A27DB-BD31-4B8C-83A1-F6EECF244321}">
                      <p14:modId xmlns:p14="http://schemas.microsoft.com/office/powerpoint/2010/main" val="2671855601"/>
                    </p:ext>
                  </p:extLst>
                </p:nvPr>
              </p:nvGraphicFramePr>
              <p:xfrm>
                <a:off x="2889200" y="4015854"/>
                <a:ext cx="674688" cy="349250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name="Equation" r:id="rId17" imgW="393700" imgH="203200" progId="Equation.3">
                        <p:embed/>
                      </p:oleObj>
                    </mc:Choice>
                    <mc:Fallback>
                      <p:oleObj name="Equation" r:id="rId17" imgW="393700" imgH="203200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18"/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2889200" y="4015854"/>
                              <a:ext cx="674688" cy="349250"/>
                            </a:xfrm>
                            <a:prstGeom prst="rect">
                              <a:avLst/>
                            </a:prstGeom>
                            <a:solidFill>
                              <a:schemeClr val="bg1"/>
                            </a:solidFill>
                            <a:ln w="9525">
                              <a:solidFill>
                                <a:schemeClr val="bg1"/>
                              </a:solidFill>
                              <a:miter lim="800000"/>
                              <a:headEnd/>
                              <a:tailEnd/>
                            </a:ln>
                            <a:effectLst/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  <p:pic>
              <p:nvPicPr>
                <p:cNvPr id="2" name="Picture 1" descr="find-the-best-condenser-mic.jpg"/>
                <p:cNvPicPr>
                  <a:picLocks noChangeAspect="1"/>
                </p:cNvPicPr>
                <p:nvPr/>
              </p:nvPicPr>
              <p:blipFill>
                <a:blip r:embed="rId1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912" y="3933057"/>
                  <a:ext cx="725167" cy="712476"/>
                </a:xfrm>
                <a:prstGeom prst="rect">
                  <a:avLst/>
                </a:prstGeom>
              </p:spPr>
            </p:pic>
            <p:pic>
              <p:nvPicPr>
                <p:cNvPr id="3" name="Picture 2" descr="microphone.jpg"/>
                <p:cNvPicPr>
                  <a:picLocks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912" y="2348880"/>
                  <a:ext cx="574227" cy="780470"/>
                </a:xfrm>
                <a:prstGeom prst="rect">
                  <a:avLst/>
                </a:prstGeom>
              </p:spPr>
            </p:pic>
            <p:pic>
              <p:nvPicPr>
                <p:cNvPr id="17" name="Picture 16" descr="Products31031-1200x1200-69562.jpg"/>
                <p:cNvPicPr>
                  <a:picLocks noChangeAspect="1"/>
                </p:cNvPicPr>
                <p:nvPr/>
              </p:nvPicPr>
              <p:blipFill>
                <a:blip r:embed="rId2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79912" y="3240360"/>
                  <a:ext cx="622757" cy="620688"/>
                </a:xfrm>
                <a:prstGeom prst="rect">
                  <a:avLst/>
                </a:prstGeom>
              </p:spPr>
            </p:pic>
            <p:sp>
              <p:nvSpPr>
                <p:cNvPr id="19" name="Oval 18"/>
                <p:cNvSpPr/>
                <p:nvPr/>
              </p:nvSpPr>
              <p:spPr bwMode="auto">
                <a:xfrm>
                  <a:off x="971600" y="3140968"/>
                  <a:ext cx="554360" cy="823208"/>
                </a:xfrm>
                <a:prstGeom prst="ellipse">
                  <a:avLst/>
                </a:prstGeom>
                <a:solidFill>
                  <a:srgbClr val="FFFFFF"/>
                </a:solidFill>
                <a:ln w="12700" cap="flat" cmpd="sng" algn="ctr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2075" tIns="46038" rIns="92075" bIns="46038" numCol="1" rtlCol="0" anchor="ctr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2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n-US" sz="3200" b="1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charset="0"/>
                      <a:ea typeface="ＭＳ Ｐゴシック" charset="0"/>
                    </a:rPr>
                    <a:t>+</a:t>
                  </a:r>
                </a:p>
              </p:txBody>
            </p:sp>
            <p:cxnSp>
              <p:nvCxnSpPr>
                <p:cNvPr id="26" name="Straight Arrow Connector 25"/>
                <p:cNvCxnSpPr/>
                <p:nvPr/>
              </p:nvCxnSpPr>
              <p:spPr bwMode="auto">
                <a:xfrm flipH="1">
                  <a:off x="1469678" y="3140968"/>
                  <a:ext cx="582042" cy="288032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7" name="Straight Arrow Connector 26"/>
                <p:cNvCxnSpPr/>
                <p:nvPr/>
              </p:nvCxnSpPr>
              <p:spPr bwMode="auto">
                <a:xfrm flipH="1" flipV="1">
                  <a:off x="1475656" y="3789041"/>
                  <a:ext cx="576064" cy="432047"/>
                </a:xfrm>
                <a:prstGeom prst="straightConnector1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arrow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28" name="TextBox 27"/>
                <p:cNvSpPr txBox="1"/>
                <p:nvPr/>
              </p:nvSpPr>
              <p:spPr>
                <a:xfrm>
                  <a:off x="2267744" y="3573016"/>
                  <a:ext cx="28715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:</a:t>
                  </a:r>
                </a:p>
              </p:txBody>
            </p:sp>
            <p:cxnSp>
              <p:nvCxnSpPr>
                <p:cNvPr id="546831" name="Straight Connector 546830"/>
                <p:cNvCxnSpPr/>
                <p:nvPr/>
              </p:nvCxnSpPr>
              <p:spPr bwMode="auto">
                <a:xfrm>
                  <a:off x="2699792" y="2996952"/>
                  <a:ext cx="108012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49" name="Straight Connector 48"/>
                <p:cNvCxnSpPr/>
                <p:nvPr/>
              </p:nvCxnSpPr>
              <p:spPr bwMode="auto">
                <a:xfrm>
                  <a:off x="2771800" y="4437112"/>
                  <a:ext cx="1080120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50" name="Straight Connector 49"/>
                <p:cNvCxnSpPr/>
                <p:nvPr/>
              </p:nvCxnSpPr>
              <p:spPr bwMode="auto">
                <a:xfrm>
                  <a:off x="2699792" y="3573016"/>
                  <a:ext cx="1224136" cy="0"/>
                </a:xfrm>
                <a:prstGeom prst="line">
                  <a:avLst/>
                </a:prstGeom>
                <a:solidFill>
                  <a:schemeClr val="accent1"/>
                </a:solidFill>
                <a:ln w="38100" cap="flat" cmpd="sng" algn="ctr">
                  <a:solidFill>
                    <a:srgbClr val="FFFFFF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53" name="Straight Arrow Connector 52"/>
              <p:cNvCxnSpPr/>
              <p:nvPr/>
            </p:nvCxnSpPr>
            <p:spPr bwMode="auto">
              <a:xfrm flipH="1">
                <a:off x="395536" y="3645024"/>
                <a:ext cx="636875" cy="19173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graphicFrame>
        <p:nvGraphicFramePr>
          <p:cNvPr id="5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466890"/>
              </p:ext>
            </p:extLst>
          </p:nvPr>
        </p:nvGraphicFramePr>
        <p:xfrm>
          <a:off x="2025203" y="4971033"/>
          <a:ext cx="2690813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663700" imgH="393700" progId="Equation.3">
                  <p:embed/>
                </p:oleObj>
              </mc:Choice>
              <mc:Fallback>
                <p:oleObj name="Equation" r:id="rId22" imgW="1663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5203" y="4971033"/>
                        <a:ext cx="2690813" cy="6365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>
                <a:cs typeface="+mj-cs"/>
              </a:rPr>
              <a:t>Differential microphones : Delay-and-subtract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35050"/>
            <a:ext cx="8839200" cy="5289550"/>
          </a:xfrm>
        </p:spPr>
        <p:txBody>
          <a:bodyPr/>
          <a:lstStyle/>
          <a:p>
            <a:pPr>
              <a:defRPr/>
            </a:pPr>
            <a:r>
              <a:rPr lang="en-GB" sz="2400" b="0" u="sng" dirty="0">
                <a:cs typeface="+mn-cs"/>
                <a:sym typeface="Symbol" charset="0"/>
              </a:rPr>
              <a:t>Types</a:t>
            </a:r>
            <a:r>
              <a:rPr lang="en-GB" sz="2400" b="0" dirty="0">
                <a:cs typeface="+mn-cs"/>
                <a:sym typeface="Symbol" charset="0"/>
              </a:rPr>
              <a:t>: dipole, cardioid, </a:t>
            </a:r>
            <a:r>
              <a:rPr lang="en-GB" sz="2400" b="0" dirty="0" err="1">
                <a:cs typeface="+mn-cs"/>
                <a:sym typeface="Symbol" charset="0"/>
              </a:rPr>
              <a:t>hypercardioid</a:t>
            </a:r>
            <a:r>
              <a:rPr lang="en-GB" sz="2400" b="0" dirty="0">
                <a:cs typeface="+mn-cs"/>
                <a:sym typeface="Symbol" charset="0"/>
              </a:rPr>
              <a:t>, </a:t>
            </a:r>
            <a:r>
              <a:rPr lang="en-GB" sz="2400" b="0" dirty="0" err="1">
                <a:cs typeface="+mn-cs"/>
                <a:sym typeface="Symbol" charset="0"/>
              </a:rPr>
              <a:t>supercardioid</a:t>
            </a:r>
            <a:r>
              <a:rPr lang="en-GB" sz="2400" b="0" dirty="0">
                <a:cs typeface="+mn-cs"/>
                <a:sym typeface="Symbol" charset="0"/>
              </a:rPr>
              <a:t> </a:t>
            </a:r>
            <a:r>
              <a:rPr lang="en-GB" sz="1800" b="0" dirty="0">
                <a:cs typeface="+mn-cs"/>
                <a:sym typeface="Symbol" charset="0"/>
              </a:rPr>
              <a:t>(HJ84)</a:t>
            </a:r>
            <a:endParaRPr lang="en-GB" sz="20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buFontTx/>
              <a:buNone/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  <a:p>
            <a:pPr>
              <a:defRPr/>
            </a:pPr>
            <a:endParaRPr lang="en-GB" sz="2400" b="0" dirty="0">
              <a:cs typeface="+mn-cs"/>
              <a:sym typeface="Symbol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51520" y="2219795"/>
            <a:ext cx="2160240" cy="3234380"/>
            <a:chOff x="609600" y="2590800"/>
            <a:chExt cx="3555505" cy="5103193"/>
          </a:xfrm>
        </p:grpSpPr>
        <p:pic>
          <p:nvPicPr>
            <p:cNvPr id="57348" name="Picture 5" descr="dipol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09600" y="2590800"/>
              <a:ext cx="3555505" cy="3181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7193" name="Text Box 9"/>
            <p:cNvSpPr txBox="1">
              <a:spLocks noChangeArrowheads="1"/>
            </p:cNvSpPr>
            <p:nvPr/>
          </p:nvSpPr>
          <p:spPr bwMode="auto">
            <a:xfrm>
              <a:off x="2861420" y="4295010"/>
              <a:ext cx="1015999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8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=</a:t>
              </a:r>
              <a:r>
                <a:rPr lang="en-US" sz="1800" b="0" dirty="0" err="1">
                  <a:solidFill>
                    <a:srgbClr val="E42904"/>
                  </a:solidFill>
                  <a:ea typeface="ＭＳ Ｐゴシック" charset="0"/>
                  <a:cs typeface="+mn-cs"/>
                </a:rPr>
                <a:t>endfire</a:t>
              </a:r>
              <a:endParaRPr lang="en-US" sz="1800" b="0" dirty="0">
                <a:solidFill>
                  <a:srgbClr val="FFFF66"/>
                </a:solidFill>
                <a:ea typeface="ＭＳ Ｐゴシック" charset="0"/>
                <a:cs typeface="+mn-cs"/>
              </a:endParaRPr>
            </a:p>
          </p:txBody>
        </p:sp>
        <p:sp>
          <p:nvSpPr>
            <p:cNvPr id="477195" name="Text Box 11"/>
            <p:cNvSpPr txBox="1">
              <a:spLocks noChangeArrowheads="1"/>
            </p:cNvSpPr>
            <p:nvPr/>
          </p:nvSpPr>
          <p:spPr bwMode="auto">
            <a:xfrm>
              <a:off x="2505869" y="2792157"/>
              <a:ext cx="1320801" cy="36671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ct val="20000"/>
                </a:spcBef>
                <a:defRPr/>
              </a:pPr>
              <a:r>
                <a:rPr lang="en-US" sz="1800" b="0" dirty="0">
                  <a:solidFill>
                    <a:srgbClr val="E42904"/>
                  </a:solidFill>
                  <a:ea typeface="ＭＳ Ｐゴシック" charset="0"/>
                  <a:cs typeface="+mn-cs"/>
                </a:rPr>
                <a:t>=broadside</a:t>
              </a:r>
              <a:endParaRPr lang="en-US" sz="1800" b="0" dirty="0">
                <a:solidFill>
                  <a:srgbClr val="FFFF66"/>
                </a:solidFill>
                <a:ea typeface="ＭＳ Ｐゴシック" charset="0"/>
                <a:cs typeface="+mn-cs"/>
              </a:endParaRPr>
            </a:p>
          </p:txBody>
        </p:sp>
        <p:grpSp>
          <p:nvGrpSpPr>
            <p:cNvPr id="57356" name="Group 22"/>
            <p:cNvGrpSpPr>
              <a:grpSpLocks/>
            </p:cNvGrpSpPr>
            <p:nvPr/>
          </p:nvGrpSpPr>
          <p:grpSpPr bwMode="auto">
            <a:xfrm>
              <a:off x="1295400" y="4343400"/>
              <a:ext cx="569913" cy="558800"/>
              <a:chOff x="5040" y="2448"/>
              <a:chExt cx="359" cy="352"/>
            </a:xfrm>
          </p:grpSpPr>
          <p:grpSp>
            <p:nvGrpSpPr>
              <p:cNvPr id="57357" name="Group 23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477208" name="Oval 24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09" name="Rectangle 25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10" name="Freeform 26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7358" name="Group 27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477212" name="Oval 28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13" name="Rectangle 29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14" name="Freeform 30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2" name="Rectangle 1"/>
            <p:cNvSpPr/>
            <p:nvPr/>
          </p:nvSpPr>
          <p:spPr>
            <a:xfrm>
              <a:off x="1557735" y="5999219"/>
              <a:ext cx="1896269" cy="169477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dirty="0">
                  <a:solidFill>
                    <a:srgbClr val="FFFF66"/>
                  </a:solidFill>
                  <a:ea typeface="ＭＳ Ｐゴシック" charset="0"/>
                </a:rPr>
                <a:t>Dipole</a:t>
              </a:r>
              <a:r>
                <a:rPr lang="en-GB" sz="1400" b="0" dirty="0">
                  <a:solidFill>
                    <a:srgbClr val="FFFF66"/>
                  </a:solidFill>
                  <a:ea typeface="ＭＳ Ｐゴシック" charset="0"/>
                </a:rPr>
                <a:t>:</a:t>
              </a:r>
            </a:p>
            <a:p>
              <a:pPr eaLnBrk="0" hangingPunct="0">
                <a:spcBef>
                  <a:spcPts val="768"/>
                </a:spcBef>
                <a:defRPr/>
              </a:pPr>
              <a:r>
                <a:rPr lang="en-GB" sz="1400" b="0" i="1" dirty="0">
                  <a:ea typeface="ＭＳ Ｐゴシック" charset="0"/>
                  <a:sym typeface="Symbol" charset="0"/>
                </a:rPr>
                <a:t></a:t>
              </a:r>
              <a:r>
                <a:rPr lang="en-GB" sz="1400" b="0" baseline="-25000" dirty="0">
                  <a:ea typeface="ＭＳ Ｐゴシック" charset="0"/>
                  <a:sym typeface="Symbol" charset="0"/>
                </a:rPr>
                <a:t>1</a:t>
              </a:r>
              <a:r>
                <a:rPr lang="en-GB" sz="1400" b="0" dirty="0">
                  <a:ea typeface="ＭＳ Ｐゴシック" charset="0"/>
                  <a:sym typeface="Symbol" charset="0"/>
                </a:rPr>
                <a:t>= </a:t>
              </a:r>
              <a:r>
                <a:rPr lang="en-GB" sz="1400" b="0" dirty="0">
                  <a:ea typeface="ＭＳ Ｐゴシック" charset="0"/>
                </a:rPr>
                <a:t>0 (</a:t>
              </a:r>
              <a:r>
                <a:rPr lang="en-GB" sz="1400" b="0" i="1" dirty="0">
                  <a:latin typeface="Times New Roman" charset="0"/>
                  <a:ea typeface="ＭＳ Ｐゴシック" charset="0"/>
                  <a:sym typeface="Symbol" charset="0"/>
                </a:rPr>
                <a:t>=0) </a:t>
              </a:r>
              <a:r>
                <a:rPr lang="en-GB" sz="1400" b="0" dirty="0">
                  <a:ea typeface="ＭＳ Ｐゴシック" charset="0"/>
                </a:rPr>
                <a:t>            zero at </a:t>
              </a:r>
              <a:r>
                <a:rPr lang="en-US" sz="1400" b="0" dirty="0">
                  <a:ea typeface="ＭＳ Ｐゴシック" charset="0"/>
                  <a:sym typeface="Symbol" charset="0"/>
                </a:rPr>
                <a:t>90</a:t>
              </a:r>
              <a:r>
                <a:rPr lang="en-US" sz="1400" b="0" baseline="30000" dirty="0">
                  <a:ea typeface="ＭＳ Ｐゴシック" charset="0"/>
                  <a:sym typeface="Symbol" charset="0"/>
                </a:rPr>
                <a:t>o 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US" sz="1400" b="0" dirty="0">
                  <a:ea typeface="ＭＳ Ｐゴシック" charset="0"/>
                  <a:sym typeface="Symbol" charset="0"/>
                </a:rPr>
                <a:t>DI=4.8dB </a:t>
              </a:r>
              <a:r>
                <a:rPr lang="en-GB" sz="1400" b="0" dirty="0">
                  <a:ea typeface="ＭＳ Ｐゴシック" charset="0"/>
                </a:rPr>
                <a:t>  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6876256" y="2232150"/>
            <a:ext cx="2016224" cy="3150017"/>
            <a:chOff x="4868059" y="2590802"/>
            <a:chExt cx="3518252" cy="4663159"/>
          </a:xfrm>
        </p:grpSpPr>
        <p:pic>
          <p:nvPicPr>
            <p:cNvPr id="57347" name="Picture 4" descr="cardioi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868059" y="2590802"/>
              <a:ext cx="3518252" cy="2966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7355" name="Group 13"/>
            <p:cNvGrpSpPr>
              <a:grpSpLocks/>
            </p:cNvGrpSpPr>
            <p:nvPr/>
          </p:nvGrpSpPr>
          <p:grpSpPr bwMode="auto">
            <a:xfrm>
              <a:off x="5486400" y="4343400"/>
              <a:ext cx="569913" cy="558800"/>
              <a:chOff x="5040" y="2448"/>
              <a:chExt cx="359" cy="352"/>
            </a:xfrm>
          </p:grpSpPr>
          <p:grpSp>
            <p:nvGrpSpPr>
              <p:cNvPr id="57365" name="Group 14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477199" name="Oval 15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00" name="Rectangle 16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01" name="Freeform 17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7366" name="Group 18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477203" name="Oval 19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04" name="Rectangle 20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77205" name="Freeform 21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  <p:sp>
          <p:nvSpPr>
            <p:cNvPr id="31" name="Rectangle 30"/>
            <p:cNvSpPr/>
            <p:nvPr/>
          </p:nvSpPr>
          <p:spPr>
            <a:xfrm>
              <a:off x="5621970" y="5663847"/>
              <a:ext cx="2136082" cy="159011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dirty="0">
                  <a:solidFill>
                    <a:srgbClr val="FFFF66"/>
                  </a:solidFill>
                  <a:ea typeface="ＭＳ Ｐゴシック" charset="0"/>
                </a:rPr>
                <a:t>Cardioid</a:t>
              </a:r>
              <a:r>
                <a:rPr lang="en-GB" sz="1400" b="0" dirty="0">
                  <a:solidFill>
                    <a:srgbClr val="FFFF66"/>
                  </a:solidFill>
                  <a:ea typeface="ＭＳ Ｐゴシック" charset="0"/>
                </a:rPr>
                <a:t>:</a:t>
              </a:r>
            </a:p>
            <a:p>
              <a:pPr eaLnBrk="0" hangingPunct="0">
                <a:spcBef>
                  <a:spcPts val="768"/>
                </a:spcBef>
                <a:defRPr/>
              </a:pPr>
              <a:r>
                <a:rPr lang="en-GB" sz="1400" b="0" i="1" dirty="0">
                  <a:ea typeface="ＭＳ Ｐゴシック" charset="0"/>
                  <a:sym typeface="Symbol" charset="0"/>
                </a:rPr>
                <a:t></a:t>
              </a:r>
              <a:r>
                <a:rPr lang="en-GB" sz="1400" b="0" baseline="-25000" dirty="0">
                  <a:ea typeface="ＭＳ Ｐゴシック" charset="0"/>
                  <a:sym typeface="Symbol" charset="0"/>
                </a:rPr>
                <a:t>1</a:t>
              </a:r>
              <a:r>
                <a:rPr lang="en-GB" sz="1400" b="0" dirty="0">
                  <a:ea typeface="ＭＳ Ｐゴシック" charset="0"/>
                  <a:sym typeface="Symbol" charset="0"/>
                </a:rPr>
                <a:t>= </a:t>
              </a:r>
              <a:r>
                <a:rPr lang="en-GB" sz="1400" b="0" dirty="0">
                  <a:ea typeface="ＭＳ Ｐゴシック" charset="0"/>
                </a:rPr>
                <a:t>0.5</a:t>
              </a:r>
              <a:r>
                <a:rPr lang="en-GB" sz="1400" b="0" i="1" dirty="0">
                  <a:latin typeface="Times New Roman" charset="0"/>
                  <a:ea typeface="ＭＳ Ｐゴシック" charset="0"/>
                  <a:sym typeface="Symbol" charset="0"/>
                </a:rPr>
                <a:t> </a:t>
              </a:r>
              <a:r>
                <a:rPr lang="en-GB" sz="1400" b="0" dirty="0">
                  <a:ea typeface="ＭＳ Ｐゴシック" charset="0"/>
                </a:rPr>
                <a:t>            zero at </a:t>
              </a:r>
              <a:r>
                <a:rPr lang="en-US" sz="1400" b="0" dirty="0">
                  <a:ea typeface="ＭＳ Ｐゴシック" charset="0"/>
                  <a:sym typeface="Symbol" charset="0"/>
                </a:rPr>
                <a:t>180</a:t>
              </a:r>
              <a:r>
                <a:rPr lang="en-US" sz="1400" b="0" baseline="30000" dirty="0">
                  <a:ea typeface="ＭＳ Ｐゴシック" charset="0"/>
                  <a:sym typeface="Symbol" charset="0"/>
                </a:rPr>
                <a:t>o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US" sz="1400" b="0" dirty="0">
                  <a:ea typeface="ＭＳ Ｐゴシック" charset="0"/>
                  <a:sym typeface="Symbol" charset="0"/>
                </a:rPr>
                <a:t>DI=4.8dB </a:t>
              </a:r>
              <a:r>
                <a:rPr lang="en-GB" sz="1400" b="0" dirty="0">
                  <a:ea typeface="ＭＳ Ｐゴシック" charset="0"/>
                </a:rPr>
                <a:t> 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4716016" y="2219795"/>
            <a:ext cx="2088232" cy="3657477"/>
            <a:chOff x="4724400" y="2582863"/>
            <a:chExt cx="3690673" cy="5549305"/>
          </a:xfrm>
        </p:grpSpPr>
        <p:pic>
          <p:nvPicPr>
            <p:cNvPr id="35" name="Picture 4" descr="super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724400" y="2582863"/>
              <a:ext cx="3690673" cy="3062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6" name="Text Box 7"/>
            <p:cNvSpPr txBox="1">
              <a:spLocks noChangeArrowheads="1"/>
            </p:cNvSpPr>
            <p:nvPr/>
          </p:nvSpPr>
          <p:spPr bwMode="auto">
            <a:xfrm>
              <a:off x="5042553" y="5783290"/>
              <a:ext cx="3245256" cy="2348878"/>
            </a:xfrm>
            <a:prstGeom prst="rect">
              <a:avLst/>
            </a:prstGeom>
            <a:solidFill>
              <a:srgbClr val="081D58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dirty="0" err="1">
                  <a:solidFill>
                    <a:srgbClr val="FFFF66"/>
                  </a:solidFill>
                  <a:ea typeface="ＭＳ Ｐゴシック" charset="0"/>
                  <a:cs typeface="+mn-cs"/>
                </a:rPr>
                <a:t>Supercardioid</a:t>
              </a:r>
              <a:r>
                <a:rPr lang="en-GB" sz="1400" b="0" dirty="0">
                  <a:solidFill>
                    <a:srgbClr val="FFFF66"/>
                  </a:solidFill>
                  <a:ea typeface="ＭＳ Ｐゴシック" charset="0"/>
                  <a:cs typeface="+mn-cs"/>
                </a:rPr>
                <a:t>:</a:t>
              </a:r>
              <a:r>
                <a:rPr lang="en-GB" sz="1400" b="0" dirty="0">
                  <a:ea typeface="ＭＳ Ｐゴシック" charset="0"/>
                  <a:cs typeface="+mn-cs"/>
                </a:rPr>
                <a:t> </a:t>
              </a:r>
            </a:p>
            <a:p>
              <a:pPr eaLnBrk="0" hangingPunct="0">
                <a:spcBef>
                  <a:spcPts val="768"/>
                </a:spcBef>
                <a:defRPr/>
              </a:pPr>
              <a:r>
                <a:rPr lang="en-GB" sz="1400" b="0" i="1" dirty="0">
                  <a:ea typeface="ＭＳ Ｐゴシック" charset="0"/>
                  <a:cs typeface="+mn-cs"/>
                  <a:sym typeface="Symbol" charset="0"/>
                </a:rPr>
                <a:t></a:t>
              </a:r>
              <a:r>
                <a:rPr lang="en-GB" sz="1400" b="0" baseline="-25000" dirty="0">
                  <a:ea typeface="ＭＳ Ｐゴシック" charset="0"/>
                  <a:cs typeface="+mn-cs"/>
                  <a:sym typeface="Symbol" charset="0"/>
                </a:rPr>
                <a:t>1</a:t>
              </a:r>
              <a:r>
                <a:rPr lang="en-GB" sz="1400" b="0" dirty="0">
                  <a:ea typeface="ＭＳ Ｐゴシック" charset="0"/>
                  <a:cs typeface="+mn-cs"/>
                  <a:sym typeface="Symbol" charset="0"/>
                </a:rPr>
                <a:t>=              </a:t>
              </a:r>
              <a:endParaRPr lang="en-GB" sz="1400" b="0" dirty="0">
                <a:ea typeface="ＭＳ Ｐゴシック" charset="0"/>
                <a:cs typeface="+mn-cs"/>
              </a:endParaRP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b="0" dirty="0">
                  <a:ea typeface="ＭＳ Ｐゴシック" charset="0"/>
                  <a:cs typeface="+mn-cs"/>
                </a:rPr>
                <a:t>zero at </a:t>
              </a:r>
              <a:r>
                <a:rPr lang="en-US" sz="1400" b="0" dirty="0">
                  <a:ea typeface="ＭＳ Ｐゴシック" charset="0"/>
                  <a:cs typeface="+mn-cs"/>
                  <a:sym typeface="Symbol" charset="0"/>
                </a:rPr>
                <a:t>125</a:t>
              </a:r>
              <a:r>
                <a:rPr lang="en-US" sz="1400" b="0" baseline="30000" dirty="0">
                  <a:ea typeface="ＭＳ Ｐゴシック" charset="0"/>
                  <a:cs typeface="+mn-cs"/>
                  <a:sym typeface="Symbol" charset="0"/>
                </a:rPr>
                <a:t>o</a:t>
              </a:r>
              <a:r>
                <a:rPr lang="en-US" sz="1400" b="0" dirty="0">
                  <a:ea typeface="ＭＳ Ｐゴシック" charset="0"/>
                  <a:cs typeface="+mn-cs"/>
                  <a:sym typeface="Symbol" charset="0"/>
                </a:rPr>
                <a:t>, 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US" sz="1400" b="0" dirty="0">
                  <a:ea typeface="ＭＳ Ｐゴシック" charset="0"/>
                  <a:cs typeface="+mn-cs"/>
                  <a:sym typeface="Symbol" charset="0"/>
                </a:rPr>
                <a:t>DI=5.7 dB</a:t>
              </a:r>
              <a:r>
                <a:rPr lang="en-GB" sz="1400" b="0" dirty="0">
                  <a:ea typeface="ＭＳ Ｐゴシック" charset="0"/>
                  <a:cs typeface="+mn-cs"/>
                </a:rPr>
                <a:t> 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b="0" dirty="0">
                  <a:ea typeface="ＭＳ Ｐゴシック" charset="0"/>
                  <a:cs typeface="+mn-cs"/>
                </a:rPr>
                <a:t>highest front-to-back ratio</a:t>
              </a:r>
            </a:p>
          </p:txBody>
        </p:sp>
        <p:graphicFrame>
          <p:nvGraphicFramePr>
            <p:cNvPr id="37" name="Object 4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82285429"/>
                </p:ext>
              </p:extLst>
            </p:nvPr>
          </p:nvGraphicFramePr>
          <p:xfrm>
            <a:off x="5869781" y="6297502"/>
            <a:ext cx="1930918" cy="327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5" imgW="1091726" imgH="241195" progId="">
                    <p:embed/>
                  </p:oleObj>
                </mc:Choice>
                <mc:Fallback>
                  <p:oleObj name="Equation" r:id="rId5" imgW="1091726" imgH="241195" progId="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9781" y="6297502"/>
                          <a:ext cx="1930918" cy="327762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38" name="Group 11"/>
            <p:cNvGrpSpPr>
              <a:grpSpLocks/>
            </p:cNvGrpSpPr>
            <p:nvPr/>
          </p:nvGrpSpPr>
          <p:grpSpPr bwMode="auto">
            <a:xfrm>
              <a:off x="5257800" y="4419600"/>
              <a:ext cx="569913" cy="558800"/>
              <a:chOff x="5040" y="2448"/>
              <a:chExt cx="359" cy="352"/>
            </a:xfrm>
          </p:grpSpPr>
          <p:grpSp>
            <p:nvGrpSpPr>
              <p:cNvPr id="39" name="Group 12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44" name="Oval 13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5" name="Rectangle 14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6" name="Freeform 15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40" name="Group 16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41" name="Oval 17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2" name="Rectangle 18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43" name="Freeform 19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  <p:grpSp>
        <p:nvGrpSpPr>
          <p:cNvPr id="47" name="Group 46"/>
          <p:cNvGrpSpPr/>
          <p:nvPr/>
        </p:nvGrpSpPr>
        <p:grpSpPr>
          <a:xfrm>
            <a:off x="2483768" y="2219795"/>
            <a:ext cx="2160240" cy="3243208"/>
            <a:chOff x="468313" y="2565400"/>
            <a:chExt cx="3583781" cy="5017749"/>
          </a:xfrm>
        </p:grpSpPr>
        <p:pic>
          <p:nvPicPr>
            <p:cNvPr id="48" name="Picture 5" descr="hyper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8313" y="2565400"/>
              <a:ext cx="3583781" cy="3119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" name="Text Box 6"/>
            <p:cNvSpPr txBox="1">
              <a:spLocks noChangeArrowheads="1"/>
            </p:cNvSpPr>
            <p:nvPr/>
          </p:nvSpPr>
          <p:spPr bwMode="auto">
            <a:xfrm>
              <a:off x="1017390" y="5887953"/>
              <a:ext cx="2676326" cy="1695196"/>
            </a:xfrm>
            <a:prstGeom prst="rect">
              <a:avLst/>
            </a:prstGeom>
            <a:solidFill>
              <a:srgbClr val="081D58"/>
            </a:solidFill>
            <a:ln>
              <a:noFill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dirty="0" err="1">
                  <a:solidFill>
                    <a:srgbClr val="FFFF66"/>
                  </a:solidFill>
                  <a:ea typeface="ＭＳ Ｐゴシック" charset="0"/>
                  <a:cs typeface="+mn-cs"/>
                </a:rPr>
                <a:t>Hypercardioid</a:t>
              </a:r>
              <a:r>
                <a:rPr lang="en-GB" sz="1400" b="0" dirty="0">
                  <a:solidFill>
                    <a:srgbClr val="FFFF66"/>
                  </a:solidFill>
                  <a:ea typeface="ＭＳ Ｐゴシック" charset="0"/>
                  <a:cs typeface="+mn-cs"/>
                </a:rPr>
                <a:t>:</a:t>
              </a:r>
              <a:r>
                <a:rPr lang="en-GB" sz="1400" b="0" dirty="0">
                  <a:ea typeface="ＭＳ Ｐゴシック" charset="0"/>
                  <a:cs typeface="+mn-cs"/>
                </a:rPr>
                <a:t> </a:t>
              </a:r>
            </a:p>
            <a:p>
              <a:pPr eaLnBrk="0" hangingPunct="0">
                <a:spcBef>
                  <a:spcPts val="768"/>
                </a:spcBef>
                <a:defRPr/>
              </a:pPr>
              <a:r>
                <a:rPr lang="en-GB" sz="1400" b="0" i="1" dirty="0">
                  <a:ea typeface="ＭＳ Ｐゴシック" charset="0"/>
                  <a:cs typeface="+mn-cs"/>
                  <a:sym typeface="Symbol" charset="0"/>
                </a:rPr>
                <a:t></a:t>
              </a:r>
              <a:r>
                <a:rPr lang="en-GB" sz="1400" b="0" baseline="-25000" dirty="0">
                  <a:ea typeface="ＭＳ Ｐゴシック" charset="0"/>
                  <a:cs typeface="+mn-cs"/>
                  <a:sym typeface="Symbol" charset="0"/>
                </a:rPr>
                <a:t>1</a:t>
              </a:r>
              <a:r>
                <a:rPr lang="en-GB" sz="1400" b="0" dirty="0">
                  <a:ea typeface="ＭＳ Ｐゴシック" charset="0"/>
                  <a:cs typeface="+mn-cs"/>
                  <a:sym typeface="Symbol" charset="0"/>
                </a:rPr>
                <a:t>= </a:t>
              </a:r>
              <a:r>
                <a:rPr lang="en-GB" sz="1400" b="0" dirty="0">
                  <a:ea typeface="ＭＳ Ｐゴシック" charset="0"/>
                  <a:cs typeface="+mn-cs"/>
                </a:rPr>
                <a:t>0.25 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b="0" dirty="0">
                  <a:ea typeface="ＭＳ Ｐゴシック" charset="0"/>
                  <a:cs typeface="+mn-cs"/>
                </a:rPr>
                <a:t>zero at </a:t>
              </a:r>
              <a:r>
                <a:rPr lang="en-US" sz="1400" b="0" dirty="0">
                  <a:ea typeface="ＭＳ Ｐゴシック" charset="0"/>
                  <a:cs typeface="+mn-cs"/>
                  <a:sym typeface="Symbol" charset="0"/>
                </a:rPr>
                <a:t>109</a:t>
              </a:r>
              <a:r>
                <a:rPr lang="en-US" sz="1400" b="0" baseline="30000" dirty="0">
                  <a:ea typeface="ＭＳ Ｐゴシック" charset="0"/>
                  <a:cs typeface="+mn-cs"/>
                  <a:sym typeface="Symbol" charset="0"/>
                </a:rPr>
                <a:t>o</a:t>
              </a:r>
              <a:r>
                <a:rPr lang="en-GB" sz="1400" b="0" dirty="0">
                  <a:ea typeface="ＭＳ Ｐゴシック" charset="0"/>
                  <a:cs typeface="+mn-cs"/>
                </a:rPr>
                <a:t> </a:t>
              </a:r>
            </a:p>
            <a:p>
              <a:pPr eaLnBrk="0" hangingPunct="0">
                <a:spcBef>
                  <a:spcPct val="10000"/>
                </a:spcBef>
                <a:defRPr/>
              </a:pPr>
              <a:r>
                <a:rPr lang="en-GB" sz="1400" b="0" dirty="0">
                  <a:ea typeface="ＭＳ Ｐゴシック" charset="0"/>
                  <a:cs typeface="+mn-cs"/>
                </a:rPr>
                <a:t>highest DI=6.0dB</a:t>
              </a:r>
            </a:p>
          </p:txBody>
        </p:sp>
        <p:grpSp>
          <p:nvGrpSpPr>
            <p:cNvPr id="50" name="Group 20"/>
            <p:cNvGrpSpPr>
              <a:grpSpLocks/>
            </p:cNvGrpSpPr>
            <p:nvPr/>
          </p:nvGrpSpPr>
          <p:grpSpPr bwMode="auto">
            <a:xfrm>
              <a:off x="762000" y="4419600"/>
              <a:ext cx="569913" cy="558800"/>
              <a:chOff x="5040" y="2448"/>
              <a:chExt cx="359" cy="352"/>
            </a:xfrm>
          </p:grpSpPr>
          <p:grpSp>
            <p:nvGrpSpPr>
              <p:cNvPr id="51" name="Group 21"/>
              <p:cNvGrpSpPr>
                <a:grpSpLocks/>
              </p:cNvGrpSpPr>
              <p:nvPr/>
            </p:nvGrpSpPr>
            <p:grpSpPr bwMode="auto">
              <a:xfrm>
                <a:off x="5040" y="2448"/>
                <a:ext cx="167" cy="352"/>
                <a:chOff x="4729" y="1824"/>
                <a:chExt cx="167" cy="352"/>
              </a:xfrm>
            </p:grpSpPr>
            <p:sp>
              <p:nvSpPr>
                <p:cNvPr id="56" name="Oval 22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7" name="Rectangle 23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8" name="Freeform 24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  <p:grpSp>
            <p:nvGrpSpPr>
              <p:cNvPr id="52" name="Group 25"/>
              <p:cNvGrpSpPr>
                <a:grpSpLocks/>
              </p:cNvGrpSpPr>
              <p:nvPr/>
            </p:nvGrpSpPr>
            <p:grpSpPr bwMode="auto">
              <a:xfrm>
                <a:off x="5232" y="2448"/>
                <a:ext cx="167" cy="352"/>
                <a:chOff x="4729" y="1824"/>
                <a:chExt cx="167" cy="352"/>
              </a:xfrm>
            </p:grpSpPr>
            <p:sp>
              <p:nvSpPr>
                <p:cNvPr id="53" name="Oval 26"/>
                <p:cNvSpPr>
                  <a:spLocks noChangeArrowheads="1"/>
                </p:cNvSpPr>
                <p:nvPr/>
              </p:nvSpPr>
              <p:spPr bwMode="auto">
                <a:xfrm>
                  <a:off x="4729" y="1824"/>
                  <a:ext cx="96" cy="96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4" name="Rectangle 27"/>
                <p:cNvSpPr>
                  <a:spLocks noChangeArrowheads="1"/>
                </p:cNvSpPr>
                <p:nvPr/>
              </p:nvSpPr>
              <p:spPr bwMode="auto">
                <a:xfrm>
                  <a:off x="4752" y="1920"/>
                  <a:ext cx="48" cy="144"/>
                </a:xfrm>
                <a:prstGeom prst="rect">
                  <a:avLst/>
                </a:prstGeom>
                <a:noFill/>
                <a:ln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  <p:sp>
              <p:nvSpPr>
                <p:cNvPr id="55" name="Freeform 28"/>
                <p:cNvSpPr>
                  <a:spLocks/>
                </p:cNvSpPr>
                <p:nvPr/>
              </p:nvSpPr>
              <p:spPr bwMode="auto">
                <a:xfrm>
                  <a:off x="4752" y="2064"/>
                  <a:ext cx="144" cy="112"/>
                </a:xfrm>
                <a:custGeom>
                  <a:avLst/>
                  <a:gdLst>
                    <a:gd name="T0" fmla="*/ 0 w 144"/>
                    <a:gd name="T1" fmla="*/ 0 h 112"/>
                    <a:gd name="T2" fmla="*/ 48 w 144"/>
                    <a:gd name="T3" fmla="*/ 96 h 112"/>
                    <a:gd name="T4" fmla="*/ 144 w 144"/>
                    <a:gd name="T5" fmla="*/ 96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4" h="112">
                      <a:moveTo>
                        <a:pt x="0" y="0"/>
                      </a:moveTo>
                      <a:cubicBezTo>
                        <a:pt x="12" y="40"/>
                        <a:pt x="24" y="80"/>
                        <a:pt x="48" y="96"/>
                      </a:cubicBezTo>
                      <a:cubicBezTo>
                        <a:pt x="72" y="112"/>
                        <a:pt x="128" y="96"/>
                        <a:pt x="144" y="96"/>
                      </a:cubicBezTo>
                    </a:path>
                  </a:pathLst>
                </a:custGeom>
                <a:noFill/>
                <a:ln w="12700" cap="flat" cmpd="sng">
                  <a:solidFill>
                    <a:schemeClr val="tx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lIns="92075" tIns="46038" rIns="92075" bIns="46038" anchor="ctr">
                  <a:spAutoFit/>
                </a:bodyPr>
                <a:lstStyle/>
                <a:p>
                  <a:pPr algn="ctr" eaLnBrk="0" hangingPunct="0">
                    <a:spcBef>
                      <a:spcPct val="20000"/>
                    </a:spcBef>
                    <a:defRPr/>
                  </a:pPr>
                  <a:endParaRPr lang="en-US">
                    <a:ea typeface="ＭＳ Ｐゴシック" charset="0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25562"/>
            <a:ext cx="8641655" cy="5111750"/>
          </a:xfrm>
        </p:spPr>
        <p:txBody>
          <a:bodyPr/>
          <a:lstStyle/>
          <a:p>
            <a:pPr marL="57150" indent="0">
              <a:spcBef>
                <a:spcPts val="0"/>
              </a:spcBef>
              <a:buNone/>
              <a:defRPr/>
            </a:pPr>
            <a:r>
              <a:rPr lang="en-US" b="0" dirty="0">
                <a:cs typeface="+mn-cs"/>
              </a:rPr>
              <a:t>This assumes all microphones receive the same signals (so must be in the same position)</a:t>
            </a:r>
          </a:p>
          <a:p>
            <a:pPr lvl="1">
              <a:spcBef>
                <a:spcPts val="0"/>
              </a:spcBef>
              <a:defRPr/>
            </a:pPr>
            <a:endParaRPr lang="en-US" b="0" dirty="0">
              <a:cs typeface="+mn-cs"/>
            </a:endParaRP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dirty="0"/>
              <a:t>However,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b="0" dirty="0"/>
              <a:t>in a microphone array different microphones 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b="0" dirty="0"/>
              <a:t>are in </a:t>
            </a:r>
            <a:r>
              <a:rPr lang="en-US" b="0" u="sng" dirty="0"/>
              <a:t>different positions/locations</a:t>
            </a:r>
          </a:p>
          <a:p>
            <a:pPr marL="57150" indent="0">
              <a:spcBef>
                <a:spcPts val="0"/>
              </a:spcBef>
              <a:buNone/>
              <a:defRPr/>
            </a:pPr>
            <a:r>
              <a:rPr lang="en-US" b="0" dirty="0"/>
              <a:t>hence also receive </a:t>
            </a:r>
            <a:r>
              <a:rPr lang="en-US" b="0" u="sng" dirty="0"/>
              <a:t>different signals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en-US" b="0" dirty="0">
                <a:cs typeface="+mn-cs"/>
              </a:rPr>
              <a:t> 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dirty="0">
              <a:cs typeface="+mn-cs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en-US" b="0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640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59"/>
          <p:cNvGrpSpPr/>
          <p:nvPr/>
        </p:nvGrpSpPr>
        <p:grpSpPr>
          <a:xfrm>
            <a:off x="4716016" y="1916832"/>
            <a:ext cx="4032448" cy="2376264"/>
            <a:chOff x="4572000" y="1988840"/>
            <a:chExt cx="4392488" cy="2528803"/>
          </a:xfrm>
        </p:grpSpPr>
        <p:cxnSp>
          <p:nvCxnSpPr>
            <p:cNvPr id="33" name="Straight Arrow Connector 32"/>
            <p:cNvCxnSpPr/>
            <p:nvPr/>
          </p:nvCxnSpPr>
          <p:spPr bwMode="auto">
            <a:xfrm>
              <a:off x="6956493" y="3000361"/>
              <a:ext cx="0" cy="12011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" name="Rectangle 8"/>
            <p:cNvSpPr/>
            <p:nvPr/>
          </p:nvSpPr>
          <p:spPr bwMode="auto">
            <a:xfrm>
              <a:off x="4572000" y="1988840"/>
              <a:ext cx="4392488" cy="252880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4760249" y="2672996"/>
              <a:ext cx="3200241" cy="1656111"/>
              <a:chOff x="467544" y="2564904"/>
              <a:chExt cx="3736973" cy="2005434"/>
            </a:xfrm>
          </p:grpSpPr>
          <p:cxnSp>
            <p:nvCxnSpPr>
              <p:cNvPr id="13" name="Straight Arrow Connector 12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4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8183876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203200" progId="Equation.3">
                      <p:embed/>
                    </p:oleObj>
                  </mc:Choice>
                  <mc:Fallback>
                    <p:oleObj name="Equation" r:id="rId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5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3162320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700" imgH="203200" progId="Equation.3">
                      <p:embed/>
                    </p:oleObj>
                  </mc:Choice>
                  <mc:Fallback>
                    <p:oleObj name="Equation" r:id="rId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6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39066218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31800" imgH="203200" progId="Equation.3">
                      <p:embed/>
                    </p:oleObj>
                  </mc:Choice>
                  <mc:Fallback>
                    <p:oleObj name="Equation" r:id="rId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7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27345905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400" imgH="190500" progId="Equation.3">
                      <p:embed/>
                    </p:oleObj>
                  </mc:Choice>
                  <mc:Fallback>
                    <p:oleObj name="Equation" r:id="rId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8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7178742"/>
                  </p:ext>
                </p:extLst>
              </p:nvPr>
            </p:nvGraphicFramePr>
            <p:xfrm>
              <a:off x="2915816" y="2564904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03200" progId="Equation.3">
                      <p:embed/>
                    </p:oleObj>
                  </mc:Choice>
                  <mc:Fallback>
                    <p:oleObj name="Equation" r:id="rId1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816" y="2564904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4" name="Oval 23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25" name="Straight Arrow Connector 24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6" name="Straight Arrow Connector 25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7" name="TextBox 26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28" name="Straight Connector 27"/>
              <p:cNvCxnSpPr>
                <a:endCxn id="31" idx="1"/>
              </p:cNvCxnSpPr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>
                <a:off x="2699792" y="3573016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23" name="Picture 22" descr="Products31031-1200x1200-6956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62" y="3344096"/>
                <a:ext cx="365055" cy="363843"/>
              </a:xfrm>
              <a:prstGeom prst="rect">
                <a:avLst/>
              </a:prstGeom>
            </p:spPr>
          </p:pic>
        </p:grpSp>
        <p:cxnSp>
          <p:nvCxnSpPr>
            <p:cNvPr id="12" name="Straight Arrow Connector 11"/>
            <p:cNvCxnSpPr/>
            <p:nvPr/>
          </p:nvCxnSpPr>
          <p:spPr bwMode="auto">
            <a:xfrm flipH="1">
              <a:off x="4634750" y="3506122"/>
              <a:ext cx="554991" cy="168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1" name="Picture 30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2873921"/>
              <a:ext cx="312623" cy="300466"/>
            </a:xfrm>
            <a:prstGeom prst="rect">
              <a:avLst/>
            </a:prstGeom>
          </p:spPr>
        </p:pic>
        <p:pic>
          <p:nvPicPr>
            <p:cNvPr id="32" name="Picture 31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4011882"/>
              <a:ext cx="312623" cy="300466"/>
            </a:xfrm>
            <a:prstGeom prst="rect">
              <a:avLst/>
            </a:prstGeom>
          </p:spPr>
        </p:pic>
        <p:graphicFrame>
          <p:nvGraphicFramePr>
            <p:cNvPr id="36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145598270"/>
                </p:ext>
              </p:extLst>
            </p:nvPr>
          </p:nvGraphicFramePr>
          <p:xfrm>
            <a:off x="7039757" y="3632954"/>
            <a:ext cx="318180" cy="28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203200" progId="Equation.3">
                    <p:embed/>
                  </p:oleObj>
                </mc:Choice>
                <mc:Fallback>
                  <p:oleObj name="Equation" r:id="rId13" imgW="215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9757" y="3632954"/>
                          <a:ext cx="318180" cy="2885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37" name="Straight Connector 36"/>
            <p:cNvCxnSpPr/>
            <p:nvPr/>
          </p:nvCxnSpPr>
          <p:spPr bwMode="auto">
            <a:xfrm flipV="1">
              <a:off x="7960491" y="2873921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Straight Connector 38"/>
            <p:cNvCxnSpPr/>
            <p:nvPr/>
          </p:nvCxnSpPr>
          <p:spPr bwMode="auto">
            <a:xfrm flipV="1">
              <a:off x="7960491" y="3569342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Straight Connector 39"/>
            <p:cNvCxnSpPr/>
            <p:nvPr/>
          </p:nvCxnSpPr>
          <p:spPr bwMode="auto">
            <a:xfrm flipV="1">
              <a:off x="7960491" y="2368160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Straight Connector 40"/>
            <p:cNvCxnSpPr/>
            <p:nvPr/>
          </p:nvCxnSpPr>
          <p:spPr bwMode="auto">
            <a:xfrm flipV="1">
              <a:off x="7960491" y="2115280"/>
              <a:ext cx="0" cy="758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4" name="Block Arc 43"/>
            <p:cNvSpPr/>
            <p:nvPr/>
          </p:nvSpPr>
          <p:spPr bwMode="auto">
            <a:xfrm rot="2285580">
              <a:off x="7943547" y="2563739"/>
              <a:ext cx="310769" cy="257697"/>
            </a:xfrm>
            <a:prstGeom prst="blockArc">
              <a:avLst/>
            </a:prstGeom>
            <a:solidFill>
              <a:schemeClr val="bg1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49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52423451"/>
                </p:ext>
              </p:extLst>
            </p:nvPr>
          </p:nvGraphicFramePr>
          <p:xfrm>
            <a:off x="8199342" y="2241720"/>
            <a:ext cx="178458" cy="25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342" y="2241720"/>
                          <a:ext cx="178458" cy="2522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0" name="Straight Connector 49"/>
            <p:cNvCxnSpPr/>
            <p:nvPr/>
          </p:nvCxnSpPr>
          <p:spPr bwMode="auto">
            <a:xfrm>
              <a:off x="7960491" y="3063581"/>
              <a:ext cx="501999" cy="6954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55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92660752"/>
                </p:ext>
              </p:extLst>
            </p:nvPr>
          </p:nvGraphicFramePr>
          <p:xfrm>
            <a:off x="8134806" y="4211121"/>
            <a:ext cx="753949" cy="286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33400" imgH="203200" progId="Equation.3">
                    <p:embed/>
                  </p:oleObj>
                </mc:Choice>
                <mc:Fallback>
                  <p:oleObj name="Equation" r:id="rId17" imgW="533400" imgH="2032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4806" y="4211121"/>
                          <a:ext cx="753949" cy="2868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 bwMode="auto">
            <a:xfrm flipV="1">
              <a:off x="7960491" y="3759002"/>
              <a:ext cx="501999" cy="4425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FF66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163216"/>
            <a:ext cx="8588375" cy="5218112"/>
          </a:xfrm>
        </p:spPr>
        <p:txBody>
          <a:bodyPr/>
          <a:lstStyle/>
          <a:p>
            <a:pPr marL="0" indent="0">
              <a:lnSpc>
                <a:spcPct val="85000"/>
              </a:lnSpc>
              <a:buNone/>
              <a:defRPr/>
            </a:pPr>
            <a:r>
              <a:rPr lang="en-US" u="sng" dirty="0">
                <a:cs typeface="+mn-cs"/>
              </a:rPr>
              <a:t>Example</a:t>
            </a:r>
            <a:r>
              <a:rPr lang="en-US" b="0" dirty="0">
                <a:cs typeface="+mn-cs"/>
              </a:rPr>
              <a:t> : </a:t>
            </a:r>
            <a:r>
              <a:rPr lang="en-US" dirty="0">
                <a:solidFill>
                  <a:srgbClr val="FFFFFF"/>
                </a:solidFill>
                <a:cs typeface="+mn-cs"/>
              </a:rPr>
              <a:t>Uniform Linear Array (ULA)</a:t>
            </a:r>
            <a:endParaRPr lang="en-US" sz="18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0" dirty="0">
                <a:cs typeface="+mn-cs"/>
              </a:rPr>
              <a:t>     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1800" b="0" dirty="0">
                <a:cs typeface="+mn-cs"/>
              </a:rPr>
              <a:t>     </a:t>
            </a:r>
            <a:r>
              <a:rPr lang="en-US" sz="2000" b="0" dirty="0">
                <a:cs typeface="+mn-cs"/>
              </a:rPr>
              <a:t>Microphones placed on a line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Uniform inter-</a:t>
            </a:r>
            <a:r>
              <a:rPr lang="en-US" sz="2000" b="0" dirty="0" err="1">
                <a:cs typeface="+mn-cs"/>
              </a:rPr>
              <a:t>micr</a:t>
            </a:r>
            <a:r>
              <a:rPr lang="en-US" sz="2000" b="0" dirty="0">
                <a:cs typeface="+mn-cs"/>
              </a:rPr>
              <a:t>. distances (d)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Ideal </a:t>
            </a:r>
            <a:r>
              <a:rPr lang="en-US" sz="2000" b="0" dirty="0" err="1">
                <a:cs typeface="+mn-cs"/>
              </a:rPr>
              <a:t>micr</a:t>
            </a:r>
            <a:r>
              <a:rPr lang="en-US" sz="2000" b="0" dirty="0">
                <a:cs typeface="+mn-cs"/>
              </a:rPr>
              <a:t>. characteristics </a:t>
            </a:r>
            <a:r>
              <a:rPr lang="en-US" sz="1400" b="0" dirty="0">
                <a:cs typeface="+mn-cs"/>
              </a:rPr>
              <a:t>(</a:t>
            </a:r>
            <a:r>
              <a:rPr lang="en-US" sz="1400" b="0" i="1" dirty="0" err="1">
                <a:cs typeface="Arial" charset="0"/>
              </a:rPr>
              <a:t>H</a:t>
            </a:r>
            <a:r>
              <a:rPr lang="en-US" sz="1400" b="0" i="1" baseline="-25000" dirty="0" err="1">
                <a:cs typeface="Arial" charset="0"/>
              </a:rPr>
              <a:t>m</a:t>
            </a:r>
            <a:r>
              <a:rPr lang="en-US" sz="1400" b="0" dirty="0">
                <a:cs typeface="Arial" charset="0"/>
              </a:rPr>
              <a:t>(</a:t>
            </a:r>
            <a:r>
              <a:rPr lang="el-GR" sz="1400" b="0" dirty="0">
                <a:cs typeface="Arial" charset="0"/>
              </a:rPr>
              <a:t>ω</a:t>
            </a:r>
            <a:r>
              <a:rPr lang="en-US" sz="1400" b="0" dirty="0">
                <a:cs typeface="Arial" charset="0"/>
              </a:rPr>
              <a:t>,</a:t>
            </a:r>
            <a:r>
              <a:rPr lang="el-GR" sz="1400" b="0" dirty="0">
                <a:cs typeface="Arial" charset="0"/>
              </a:rPr>
              <a:t>θ</a:t>
            </a:r>
            <a:r>
              <a:rPr lang="en-US" sz="1400" b="0" dirty="0">
                <a:cs typeface="Arial" charset="0"/>
              </a:rPr>
              <a:t>)=1</a:t>
            </a:r>
            <a:r>
              <a:rPr lang="en-US" sz="1400" b="0" dirty="0">
                <a:cs typeface="+mn-cs"/>
              </a:rPr>
              <a:t>)</a:t>
            </a:r>
            <a:endParaRPr lang="en-US" sz="20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20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For a </a:t>
            </a:r>
            <a:r>
              <a:rPr lang="en-US" sz="2000" b="0" u="sng" dirty="0">
                <a:cs typeface="+mn-cs"/>
              </a:rPr>
              <a:t>far-field </a:t>
            </a:r>
            <a:r>
              <a:rPr lang="en-US" sz="2000" b="0" dirty="0">
                <a:cs typeface="+mn-cs"/>
              </a:rPr>
              <a:t>source signal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(i.e. plane wave), each microphone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receives the same signal, up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to an angle-dependent  delay…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</a:t>
            </a:r>
            <a:r>
              <a:rPr lang="en-US" sz="2000" b="0" dirty="0" err="1">
                <a:cs typeface="+mn-cs"/>
              </a:rPr>
              <a:t>fs</a:t>
            </a:r>
            <a:r>
              <a:rPr lang="en-US" sz="2000" b="0" dirty="0">
                <a:cs typeface="+mn-cs"/>
              </a:rPr>
              <a:t>=sampling rate 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r>
              <a:rPr lang="en-US" sz="2000" b="0" dirty="0">
                <a:cs typeface="+mn-cs"/>
              </a:rPr>
              <a:t>     c=propagation speed=343m/s</a:t>
            </a:r>
            <a:r>
              <a:rPr lang="en-US" sz="1600" b="0" dirty="0">
                <a:cs typeface="+mn-cs"/>
              </a:rPr>
              <a:t> </a:t>
            </a: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  <a:p>
            <a:pPr>
              <a:lnSpc>
                <a:spcPct val="85000"/>
              </a:lnSpc>
              <a:buFontTx/>
              <a:buNone/>
              <a:defRPr/>
            </a:pPr>
            <a:endParaRPr lang="en-US" sz="1600" b="0" dirty="0">
              <a:cs typeface="+mn-cs"/>
            </a:endParaRPr>
          </a:p>
        </p:txBody>
      </p:sp>
      <p:graphicFrame>
        <p:nvGraphicFramePr>
          <p:cNvPr id="4" name="Object 176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432511225"/>
              </p:ext>
            </p:extLst>
          </p:nvPr>
        </p:nvGraphicFramePr>
        <p:xfrm>
          <a:off x="4788024" y="4437112"/>
          <a:ext cx="1440160" cy="282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9" imgW="1130300" imgH="228600" progId="Equation.3">
                  <p:embed/>
                </p:oleObj>
              </mc:Choice>
              <mc:Fallback>
                <p:oleObj name="Equation" r:id="rId19" imgW="11303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437112"/>
                        <a:ext cx="1440160" cy="282949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77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67660442"/>
              </p:ext>
            </p:extLst>
          </p:nvPr>
        </p:nvGraphicFramePr>
        <p:xfrm>
          <a:off x="4788223" y="5423942"/>
          <a:ext cx="3130550" cy="741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930400" imgH="457200" progId="Equation.3">
                  <p:embed/>
                </p:oleObj>
              </mc:Choice>
              <mc:Fallback>
                <p:oleObj name="Equation" r:id="rId21" imgW="1930400" imgH="4572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223" y="5423942"/>
                        <a:ext cx="3130550" cy="74136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 w="9525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436964"/>
              </p:ext>
            </p:extLst>
          </p:nvPr>
        </p:nvGraphicFramePr>
        <p:xfrm>
          <a:off x="4788024" y="4869160"/>
          <a:ext cx="1798637" cy="444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3" imgW="1205977" imgH="393529" progId="">
                  <p:embed/>
                </p:oleObj>
              </mc:Choice>
              <mc:Fallback>
                <p:oleObj name="Equation" r:id="rId23" imgW="1205977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8024" y="4869160"/>
                        <a:ext cx="1798637" cy="444500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6626226"/>
              </p:ext>
            </p:extLst>
          </p:nvPr>
        </p:nvGraphicFramePr>
        <p:xfrm>
          <a:off x="6660232" y="4886997"/>
          <a:ext cx="863237" cy="2216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5" imgW="863225" imgH="228501" progId="">
                  <p:embed/>
                </p:oleObj>
              </mc:Choice>
              <mc:Fallback>
                <p:oleObj name="Equation" r:id="rId25" imgW="863225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0232" y="4886997"/>
                        <a:ext cx="863237" cy="22160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FFFF66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7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roup 119"/>
          <p:cNvGrpSpPr/>
          <p:nvPr/>
        </p:nvGrpSpPr>
        <p:grpSpPr>
          <a:xfrm>
            <a:off x="4860032" y="3861048"/>
            <a:ext cx="4032448" cy="2376264"/>
            <a:chOff x="4572000" y="1988840"/>
            <a:chExt cx="4392488" cy="2528803"/>
          </a:xfrm>
        </p:grpSpPr>
        <p:sp>
          <p:nvSpPr>
            <p:cNvPr id="121" name="Rectangle 120"/>
            <p:cNvSpPr/>
            <p:nvPr/>
          </p:nvSpPr>
          <p:spPr bwMode="auto">
            <a:xfrm>
              <a:off x="4572000" y="1988840"/>
              <a:ext cx="4392488" cy="252880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122" name="Group 121"/>
            <p:cNvGrpSpPr/>
            <p:nvPr/>
          </p:nvGrpSpPr>
          <p:grpSpPr>
            <a:xfrm>
              <a:off x="4760249" y="2672996"/>
              <a:ext cx="3200241" cy="1656111"/>
              <a:chOff x="467544" y="2564904"/>
              <a:chExt cx="3736973" cy="2005434"/>
            </a:xfrm>
          </p:grpSpPr>
          <p:cxnSp>
            <p:nvCxnSpPr>
              <p:cNvPr id="137" name="Straight Arrow Connector 136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138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72313739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203200" progId="Equation.3">
                      <p:embed/>
                    </p:oleObj>
                  </mc:Choice>
                  <mc:Fallback>
                    <p:oleObj name="Equation" r:id="rId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39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4766509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700" imgH="203200" progId="Equation.3">
                      <p:embed/>
                    </p:oleObj>
                  </mc:Choice>
                  <mc:Fallback>
                    <p:oleObj name="Equation" r:id="rId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0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20135990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31800" imgH="203200" progId="Equation.3">
                      <p:embed/>
                    </p:oleObj>
                  </mc:Choice>
                  <mc:Fallback>
                    <p:oleObj name="Equation" r:id="rId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1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59069956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400" imgH="190500" progId="Equation.3">
                      <p:embed/>
                    </p:oleObj>
                  </mc:Choice>
                  <mc:Fallback>
                    <p:oleObj name="Equation" r:id="rId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142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3938589"/>
                  </p:ext>
                </p:extLst>
              </p:nvPr>
            </p:nvGraphicFramePr>
            <p:xfrm>
              <a:off x="2915816" y="2564904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03200" progId="Equation.3">
                      <p:embed/>
                    </p:oleObj>
                  </mc:Choice>
                  <mc:Fallback>
                    <p:oleObj name="Equation" r:id="rId1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816" y="2564904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43" name="Oval 142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144" name="Straight Arrow Connector 143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5" name="Straight Arrow Connector 144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6" name="TextBox 145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147" name="Straight Connector 146"/>
              <p:cNvCxnSpPr>
                <a:endCxn id="124" idx="1"/>
              </p:cNvCxnSpPr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8" name="Straight Connector 147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49" name="Straight Connector 148"/>
              <p:cNvCxnSpPr/>
              <p:nvPr/>
            </p:nvCxnSpPr>
            <p:spPr bwMode="auto">
              <a:xfrm>
                <a:off x="2699792" y="3573016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150" name="Picture 149" descr="Products31031-1200x1200-6956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62" y="3344096"/>
                <a:ext cx="365055" cy="363843"/>
              </a:xfrm>
              <a:prstGeom prst="rect">
                <a:avLst/>
              </a:prstGeom>
            </p:spPr>
          </p:pic>
        </p:grpSp>
        <p:cxnSp>
          <p:nvCxnSpPr>
            <p:cNvPr id="123" name="Straight Arrow Connector 122"/>
            <p:cNvCxnSpPr/>
            <p:nvPr/>
          </p:nvCxnSpPr>
          <p:spPr bwMode="auto">
            <a:xfrm flipH="1">
              <a:off x="4634750" y="3506122"/>
              <a:ext cx="554991" cy="168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24" name="Picture 123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2873921"/>
              <a:ext cx="312623" cy="300466"/>
            </a:xfrm>
            <a:prstGeom prst="rect">
              <a:avLst/>
            </a:prstGeom>
          </p:spPr>
        </p:pic>
        <p:pic>
          <p:nvPicPr>
            <p:cNvPr id="125" name="Picture 124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4011882"/>
              <a:ext cx="312623" cy="300466"/>
            </a:xfrm>
            <a:prstGeom prst="rect">
              <a:avLst/>
            </a:prstGeom>
          </p:spPr>
        </p:pic>
        <p:cxnSp>
          <p:nvCxnSpPr>
            <p:cNvPr id="126" name="Straight Arrow Connector 125"/>
            <p:cNvCxnSpPr/>
            <p:nvPr/>
          </p:nvCxnSpPr>
          <p:spPr bwMode="auto">
            <a:xfrm>
              <a:off x="6956493" y="3000361"/>
              <a:ext cx="0" cy="12011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27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4305694"/>
                </p:ext>
              </p:extLst>
            </p:nvPr>
          </p:nvGraphicFramePr>
          <p:xfrm>
            <a:off x="7039757" y="3632954"/>
            <a:ext cx="318180" cy="28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203200" progId="Equation.3">
                    <p:embed/>
                  </p:oleObj>
                </mc:Choice>
                <mc:Fallback>
                  <p:oleObj name="Equation" r:id="rId13" imgW="215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9757" y="3632954"/>
                          <a:ext cx="318180" cy="2885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28" name="Straight Connector 127"/>
            <p:cNvCxnSpPr/>
            <p:nvPr/>
          </p:nvCxnSpPr>
          <p:spPr bwMode="auto">
            <a:xfrm flipV="1">
              <a:off x="7960491" y="2873921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9" name="Straight Connector 128"/>
            <p:cNvCxnSpPr/>
            <p:nvPr/>
          </p:nvCxnSpPr>
          <p:spPr bwMode="auto">
            <a:xfrm flipV="1">
              <a:off x="7960491" y="3569342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0" name="Straight Connector 129"/>
            <p:cNvCxnSpPr/>
            <p:nvPr/>
          </p:nvCxnSpPr>
          <p:spPr bwMode="auto">
            <a:xfrm flipV="1">
              <a:off x="7960491" y="2368160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1" name="Straight Connector 130"/>
            <p:cNvCxnSpPr/>
            <p:nvPr/>
          </p:nvCxnSpPr>
          <p:spPr bwMode="auto">
            <a:xfrm flipV="1">
              <a:off x="7960491" y="2115280"/>
              <a:ext cx="0" cy="758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Block Arc 131"/>
            <p:cNvSpPr/>
            <p:nvPr/>
          </p:nvSpPr>
          <p:spPr bwMode="auto">
            <a:xfrm rot="2285580">
              <a:off x="7943547" y="2563739"/>
              <a:ext cx="310769" cy="257697"/>
            </a:xfrm>
            <a:prstGeom prst="blockArc">
              <a:avLst/>
            </a:prstGeom>
            <a:solidFill>
              <a:schemeClr val="bg1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133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909798710"/>
                </p:ext>
              </p:extLst>
            </p:nvPr>
          </p:nvGraphicFramePr>
          <p:xfrm>
            <a:off x="8199342" y="2241720"/>
            <a:ext cx="178458" cy="25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342" y="2241720"/>
                          <a:ext cx="178458" cy="2522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4" name="Straight Connector 133"/>
            <p:cNvCxnSpPr/>
            <p:nvPr/>
          </p:nvCxnSpPr>
          <p:spPr bwMode="auto">
            <a:xfrm>
              <a:off x="7960491" y="3063581"/>
              <a:ext cx="501999" cy="6954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135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2660896"/>
                </p:ext>
              </p:extLst>
            </p:nvPr>
          </p:nvGraphicFramePr>
          <p:xfrm>
            <a:off x="8134806" y="4211121"/>
            <a:ext cx="753949" cy="286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33400" imgH="203200" progId="Equation.3">
                    <p:embed/>
                  </p:oleObj>
                </mc:Choice>
                <mc:Fallback>
                  <p:oleObj name="Equation" r:id="rId17" imgW="533400" imgH="2032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4806" y="4211121"/>
                          <a:ext cx="753949" cy="2868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136" name="Straight Arrow Connector 135"/>
            <p:cNvCxnSpPr/>
            <p:nvPr/>
          </p:nvCxnSpPr>
          <p:spPr bwMode="auto">
            <a:xfrm flipV="1">
              <a:off x="7960491" y="3759002"/>
              <a:ext cx="501999" cy="4425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FF66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1655" cy="5218112"/>
          </a:xfrm>
        </p:spPr>
        <p:txBody>
          <a:bodyPr/>
          <a:lstStyle/>
          <a:p>
            <a:pPr>
              <a:buFontTx/>
              <a:buNone/>
            </a:pPr>
            <a:endParaRPr lang="en-US" sz="2400" u="sng" dirty="0">
              <a:cs typeface="ＭＳ Ｐゴシック"/>
            </a:endParaRPr>
          </a:p>
          <a:p>
            <a:pPr>
              <a:buFontTx/>
              <a:buNone/>
            </a:pPr>
            <a:endParaRPr lang="en-US" sz="2400" u="sng" dirty="0">
              <a:cs typeface="ＭＳ Ｐゴシック"/>
            </a:endParaRPr>
          </a:p>
          <a:p>
            <a:pPr>
              <a:buFontTx/>
              <a:buNone/>
            </a:pPr>
            <a:endParaRPr lang="en-US" sz="2400" u="sng" dirty="0">
              <a:cs typeface="ＭＳ Ｐゴシック"/>
            </a:endParaRPr>
          </a:p>
          <a:p>
            <a:pPr>
              <a:buFontTx/>
              <a:buNone/>
            </a:pPr>
            <a:endParaRPr lang="en-US" sz="2400" u="sng" dirty="0">
              <a:cs typeface="ＭＳ Ｐゴシック"/>
            </a:endParaRPr>
          </a:p>
          <a:p>
            <a:r>
              <a:rPr lang="en-US" u="sng" dirty="0" err="1">
                <a:cs typeface="ＭＳ Ｐゴシック"/>
              </a:rPr>
              <a:t>Beamforming</a:t>
            </a:r>
            <a:r>
              <a:rPr lang="en-US" sz="2400" dirty="0">
                <a:cs typeface="ＭＳ Ｐゴシック"/>
              </a:rPr>
              <a:t> </a:t>
            </a:r>
            <a:r>
              <a:rPr lang="en-US" sz="2400" b="0" dirty="0">
                <a:cs typeface="ＭＳ Ｐゴシック"/>
              </a:rPr>
              <a:t>=  </a:t>
            </a:r>
            <a:r>
              <a:rPr lang="en-US" b="0" dirty="0">
                <a:cs typeface="ＭＳ Ｐゴシック"/>
              </a:rPr>
              <a:t>`spatial filtering</a:t>
            </a:r>
            <a:r>
              <a:rPr lang="ja-JP" altLang="en-US" b="0" dirty="0">
                <a:cs typeface="ＭＳ Ｐゴシック"/>
              </a:rPr>
              <a:t>’</a:t>
            </a:r>
            <a:r>
              <a:rPr lang="en-US" b="0" dirty="0">
                <a:cs typeface="ＭＳ Ｐゴシック"/>
              </a:rPr>
              <a:t> </a:t>
            </a:r>
          </a:p>
          <a:p>
            <a:pPr marL="0" indent="0">
              <a:buNone/>
            </a:pPr>
            <a:r>
              <a:rPr lang="en-US" b="0" dirty="0">
                <a:cs typeface="ＭＳ Ｐゴシック"/>
              </a:rPr>
              <a:t>       </a:t>
            </a:r>
            <a:r>
              <a:rPr lang="en-US" sz="2400" b="0" dirty="0">
                <a:cs typeface="ＭＳ Ｐゴシック"/>
              </a:rPr>
              <a:t>based on </a:t>
            </a:r>
          </a:p>
          <a:p>
            <a:pPr>
              <a:spcBef>
                <a:spcPts val="576"/>
              </a:spcBef>
              <a:buFontTx/>
              <a:buNone/>
            </a:pPr>
            <a:r>
              <a:rPr lang="en-US" b="0" dirty="0">
                <a:cs typeface="ＭＳ Ｐゴシック"/>
              </a:rPr>
              <a:t>       microphone characteristics (directivity patterns) </a:t>
            </a:r>
          </a:p>
          <a:p>
            <a:pPr>
              <a:spcBef>
                <a:spcPts val="576"/>
              </a:spcBef>
              <a:buFontTx/>
              <a:buNone/>
            </a:pPr>
            <a:r>
              <a:rPr lang="en-US" b="0" dirty="0">
                <a:cs typeface="ＭＳ Ｐゴシック"/>
              </a:rPr>
              <a:t>       </a:t>
            </a:r>
            <a:r>
              <a:rPr lang="en-US" sz="2400" b="0" u="sng" dirty="0">
                <a:cs typeface="ＭＳ Ｐゴシック"/>
              </a:rPr>
              <a:t>AND</a:t>
            </a:r>
            <a:r>
              <a:rPr lang="en-US" b="0" dirty="0">
                <a:cs typeface="ＭＳ Ｐゴシック"/>
              </a:rPr>
              <a:t>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b="0" dirty="0">
                <a:cs typeface="ＭＳ Ｐゴシック"/>
              </a:rPr>
              <a:t>       microphone array configuration </a:t>
            </a:r>
          </a:p>
          <a:p>
            <a:pPr>
              <a:spcBef>
                <a:spcPts val="0"/>
              </a:spcBef>
              <a:buFontTx/>
              <a:buNone/>
            </a:pPr>
            <a:r>
              <a:rPr lang="en-US" b="0" dirty="0">
                <a:cs typeface="ＭＳ Ｐゴシック"/>
              </a:rPr>
              <a:t>       (`spatial sampling</a:t>
            </a:r>
            <a:r>
              <a:rPr lang="ja-JP" altLang="en-US" b="0" dirty="0">
                <a:cs typeface="ＭＳ Ｐゴシック"/>
              </a:rPr>
              <a:t>’</a:t>
            </a:r>
            <a:r>
              <a:rPr lang="en-US" b="0" dirty="0">
                <a:cs typeface="ＭＳ Ｐゴシック"/>
              </a:rPr>
              <a:t>)</a:t>
            </a: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cs typeface="+mj-cs"/>
              </a:rPr>
              <a:t>Introduction</a:t>
            </a:r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052513"/>
            <a:ext cx="8641655" cy="5218112"/>
          </a:xfrm>
        </p:spPr>
        <p:txBody>
          <a:bodyPr/>
          <a:lstStyle/>
          <a:p>
            <a:pPr marL="0" indent="0">
              <a:spcBef>
                <a:spcPts val="7488"/>
              </a:spcBef>
              <a:buNone/>
              <a:defRPr/>
            </a:pPr>
            <a:r>
              <a:rPr lang="en-US" dirty="0"/>
              <a:t>Classification:</a:t>
            </a:r>
          </a:p>
          <a:p>
            <a:pPr marL="457200" lvl="1" indent="0">
              <a:buNone/>
              <a:defRPr/>
            </a:pPr>
            <a:r>
              <a:rPr lang="en-US" sz="2800" b="1" u="sng" dirty="0"/>
              <a:t>Fixed </a:t>
            </a:r>
            <a:r>
              <a:rPr lang="en-US" sz="2800" b="1" u="sng" dirty="0" err="1"/>
              <a:t>beamforming</a:t>
            </a:r>
            <a:r>
              <a:rPr lang="en-US" sz="2800" dirty="0"/>
              <a:t>:</a:t>
            </a:r>
            <a:r>
              <a:rPr lang="en-US" dirty="0"/>
              <a:t> data-independent, fixed filters </a:t>
            </a:r>
            <a:r>
              <a:rPr lang="en-US" dirty="0" err="1"/>
              <a:t>F</a:t>
            </a:r>
            <a:r>
              <a:rPr lang="en-US" i="1" baseline="-25000" dirty="0" err="1"/>
              <a:t>m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i="1" dirty="0"/>
              <a:t>e.g. </a:t>
            </a:r>
            <a:r>
              <a:rPr lang="en-US" sz="2000" dirty="0"/>
              <a:t>delay-and-sum, filter-and-sum</a:t>
            </a:r>
            <a:endParaRPr lang="en-US" sz="2800" b="1" u="sng" dirty="0"/>
          </a:p>
          <a:p>
            <a:pPr marL="457200" lvl="1" indent="0">
              <a:spcBef>
                <a:spcPts val="4080"/>
              </a:spcBef>
              <a:buNone/>
              <a:defRPr/>
            </a:pPr>
            <a:r>
              <a:rPr lang="en-US" sz="2800" b="1" u="sng" dirty="0"/>
              <a:t>Adaptive </a:t>
            </a:r>
            <a:r>
              <a:rPr lang="en-US" sz="2800" b="1" u="sng" dirty="0" err="1"/>
              <a:t>beamforming</a:t>
            </a:r>
            <a:r>
              <a:rPr lang="en-US" sz="2800" dirty="0"/>
              <a:t>: </a:t>
            </a:r>
            <a:r>
              <a:rPr lang="en-US" dirty="0"/>
              <a:t>data-dependent filters </a:t>
            </a:r>
            <a:r>
              <a:rPr lang="en-US" dirty="0" err="1"/>
              <a:t>F</a:t>
            </a:r>
            <a:r>
              <a:rPr lang="en-US" i="1" baseline="-25000" dirty="0" err="1"/>
              <a:t>m</a:t>
            </a:r>
            <a:br>
              <a:rPr lang="en-US" sz="2000" dirty="0"/>
            </a:br>
            <a:r>
              <a:rPr lang="en-US" sz="2000" dirty="0"/>
              <a:t>             </a:t>
            </a:r>
            <a:r>
              <a:rPr lang="en-US" sz="2000" i="1" dirty="0"/>
              <a:t>e.g. </a:t>
            </a:r>
            <a:r>
              <a:rPr lang="en-US" sz="2000" dirty="0"/>
              <a:t>LCMV-</a:t>
            </a:r>
            <a:r>
              <a:rPr lang="en-US" sz="2000" dirty="0" err="1"/>
              <a:t>beamformer</a:t>
            </a:r>
            <a:r>
              <a:rPr lang="en-US" sz="2000" dirty="0"/>
              <a:t>, generalized </a:t>
            </a:r>
            <a:r>
              <a:rPr lang="en-US" sz="2000" dirty="0" err="1"/>
              <a:t>sidelobe</a:t>
            </a:r>
            <a:r>
              <a:rPr lang="en-US" sz="2000" dirty="0"/>
              <a:t> canceler</a:t>
            </a: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  <a:p>
            <a:pPr>
              <a:buFontTx/>
              <a:buNone/>
            </a:pPr>
            <a:endParaRPr lang="en-US" sz="2000" b="0" dirty="0">
              <a:cs typeface="ＭＳ Ｐゴシック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27769" y="2492896"/>
            <a:ext cx="1749197" cy="400110"/>
          </a:xfrm>
          <a:prstGeom prst="rect">
            <a:avLst/>
          </a:prstGeom>
          <a:solidFill>
            <a:srgbClr val="800000"/>
          </a:solidFill>
          <a:ln>
            <a:solidFill>
              <a:srgbClr val="CC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66"/>
                </a:solidFill>
              </a:rPr>
              <a:t>=This chapter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331640" y="3789040"/>
            <a:ext cx="1788545" cy="400110"/>
          </a:xfrm>
          <a:prstGeom prst="rect">
            <a:avLst/>
          </a:prstGeom>
          <a:solidFill>
            <a:srgbClr val="800000"/>
          </a:solidFill>
          <a:ln>
            <a:solidFill>
              <a:srgbClr val="CCFF66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0" dirty="0">
                <a:solidFill>
                  <a:srgbClr val="CCFF66"/>
                </a:solidFill>
              </a:rPr>
              <a:t>=Next chapter</a:t>
            </a:r>
          </a:p>
        </p:txBody>
      </p:sp>
      <p:grpSp>
        <p:nvGrpSpPr>
          <p:cNvPr id="37" name="Group 36"/>
          <p:cNvGrpSpPr/>
          <p:nvPr/>
        </p:nvGrpSpPr>
        <p:grpSpPr>
          <a:xfrm>
            <a:off x="4860032" y="3861048"/>
            <a:ext cx="4032448" cy="2376264"/>
            <a:chOff x="4572000" y="1988840"/>
            <a:chExt cx="4392488" cy="2528803"/>
          </a:xfrm>
        </p:grpSpPr>
        <p:sp>
          <p:nvSpPr>
            <p:cNvPr id="38" name="Rectangle 37"/>
            <p:cNvSpPr/>
            <p:nvPr/>
          </p:nvSpPr>
          <p:spPr bwMode="auto">
            <a:xfrm>
              <a:off x="4572000" y="1988840"/>
              <a:ext cx="4392488" cy="2528803"/>
            </a:xfrm>
            <a:prstGeom prst="rect">
              <a:avLst/>
            </a:prstGeom>
            <a:solidFill>
              <a:srgbClr val="800000">
                <a:alpha val="50000"/>
              </a:srgb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4760249" y="2672996"/>
              <a:ext cx="3200241" cy="1656111"/>
              <a:chOff x="467544" y="2564904"/>
              <a:chExt cx="3736973" cy="2005434"/>
            </a:xfrm>
          </p:grpSpPr>
          <p:cxnSp>
            <p:nvCxnSpPr>
              <p:cNvPr id="54" name="Straight Arrow Connector 53"/>
              <p:cNvCxnSpPr/>
              <p:nvPr/>
            </p:nvCxnSpPr>
            <p:spPr bwMode="auto">
              <a:xfrm flipH="1">
                <a:off x="1475656" y="3573016"/>
                <a:ext cx="648072" cy="20384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55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36123391"/>
                  </p:ext>
                </p:extLst>
              </p:nvPr>
            </p:nvGraphicFramePr>
            <p:xfrm>
              <a:off x="2045742" y="2791718"/>
              <a:ext cx="654050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2" imgW="381000" imgH="203200" progId="Equation.3">
                      <p:embed/>
                    </p:oleObj>
                  </mc:Choice>
                  <mc:Fallback>
                    <p:oleObj name="Equation" r:id="rId2" imgW="3810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45742" y="2791718"/>
                            <a:ext cx="654050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6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80189648"/>
                  </p:ext>
                </p:extLst>
              </p:nvPr>
            </p:nvGraphicFramePr>
            <p:xfrm>
              <a:off x="2025104" y="3357563"/>
              <a:ext cx="67468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4" imgW="393700" imgH="203200" progId="Equation.3">
                      <p:embed/>
                    </p:oleObj>
                  </mc:Choice>
                  <mc:Fallback>
                    <p:oleObj name="Equation" r:id="rId4" imgW="3937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25104" y="3357563"/>
                            <a:ext cx="67468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7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42231095"/>
                  </p:ext>
                </p:extLst>
              </p:nvPr>
            </p:nvGraphicFramePr>
            <p:xfrm>
              <a:off x="2030438" y="4221088"/>
              <a:ext cx="741362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6" imgW="431800" imgH="203200" progId="Equation.3">
                      <p:embed/>
                    </p:oleObj>
                  </mc:Choice>
                  <mc:Fallback>
                    <p:oleObj name="Equation" r:id="rId6" imgW="4318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30438" y="4221088"/>
                            <a:ext cx="741362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8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03649212"/>
                  </p:ext>
                </p:extLst>
              </p:nvPr>
            </p:nvGraphicFramePr>
            <p:xfrm>
              <a:off x="467544" y="3114431"/>
              <a:ext cx="479425" cy="32702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8" imgW="279400" imgH="190500" progId="Equation.3">
                      <p:embed/>
                    </p:oleObj>
                  </mc:Choice>
                  <mc:Fallback>
                    <p:oleObj name="Equation" r:id="rId8" imgW="279400" imgH="1905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544" y="3114431"/>
                            <a:ext cx="479425" cy="327025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9" name="Object 13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32319470"/>
                  </p:ext>
                </p:extLst>
              </p:nvPr>
            </p:nvGraphicFramePr>
            <p:xfrm>
              <a:off x="2915816" y="2564904"/>
              <a:ext cx="566738" cy="34925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name="Equation" r:id="rId10" imgW="330200" imgH="203200" progId="Equation.3">
                      <p:embed/>
                    </p:oleObj>
                  </mc:Choice>
                  <mc:Fallback>
                    <p:oleObj name="Equation" r:id="rId10" imgW="330200" imgH="2032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15816" y="2564904"/>
                            <a:ext cx="566738" cy="349250"/>
                          </a:xfrm>
                          <a:prstGeom prst="rect">
                            <a:avLst/>
                          </a:prstGeom>
                          <a:solidFill>
                            <a:schemeClr val="bg1"/>
                          </a:solidFill>
                          <a:ln w="9525">
                            <a:solidFill>
                              <a:schemeClr val="bg1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Oval 59"/>
              <p:cNvSpPr/>
              <p:nvPr/>
            </p:nvSpPr>
            <p:spPr bwMode="auto">
              <a:xfrm>
                <a:off x="971600" y="3140968"/>
                <a:ext cx="554360" cy="823208"/>
              </a:xfrm>
              <a:prstGeom prst="ellipse">
                <a:avLst/>
              </a:prstGeom>
              <a:solidFill>
                <a:srgbClr val="FFFF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2075" tIns="46038" rIns="92075" bIns="46038" numCol="1" rtlCol="0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3200" b="1" i="0" u="none" strike="noStrike" cap="none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charset="0"/>
                    <a:ea typeface="ＭＳ Ｐゴシック" charset="0"/>
                  </a:rPr>
                  <a:t>+</a:t>
                </a:r>
              </a:p>
            </p:txBody>
          </p:sp>
          <p:cxnSp>
            <p:nvCxnSpPr>
              <p:cNvPr id="61" name="Straight Arrow Connector 60"/>
              <p:cNvCxnSpPr/>
              <p:nvPr/>
            </p:nvCxnSpPr>
            <p:spPr bwMode="auto">
              <a:xfrm flipH="1">
                <a:off x="1469678" y="3140968"/>
                <a:ext cx="582042" cy="288032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2" name="Straight Arrow Connector 61"/>
              <p:cNvCxnSpPr/>
              <p:nvPr/>
            </p:nvCxnSpPr>
            <p:spPr bwMode="auto">
              <a:xfrm flipH="1" flipV="1">
                <a:off x="1475656" y="3789041"/>
                <a:ext cx="576064" cy="432047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3" name="TextBox 62"/>
              <p:cNvSpPr txBox="1"/>
              <p:nvPr/>
            </p:nvSpPr>
            <p:spPr>
              <a:xfrm>
                <a:off x="2267744" y="3573016"/>
                <a:ext cx="287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:</a:t>
                </a:r>
              </a:p>
            </p:txBody>
          </p:sp>
          <p:cxnSp>
            <p:nvCxnSpPr>
              <p:cNvPr id="64" name="Straight Connector 63"/>
              <p:cNvCxnSpPr>
                <a:endCxn id="41" idx="1"/>
              </p:cNvCxnSpPr>
              <p:nvPr/>
            </p:nvCxnSpPr>
            <p:spPr bwMode="auto">
              <a:xfrm flipV="1">
                <a:off x="2699792" y="2990132"/>
                <a:ext cx="1138355" cy="682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5" name="Straight Connector 64"/>
              <p:cNvCxnSpPr/>
              <p:nvPr/>
            </p:nvCxnSpPr>
            <p:spPr bwMode="auto">
              <a:xfrm>
                <a:off x="2771800" y="4437112"/>
                <a:ext cx="1080120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6" name="Straight Connector 65"/>
              <p:cNvCxnSpPr/>
              <p:nvPr/>
            </p:nvCxnSpPr>
            <p:spPr bwMode="auto">
              <a:xfrm>
                <a:off x="2699792" y="3573016"/>
                <a:ext cx="1224136" cy="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pic>
            <p:nvPicPr>
              <p:cNvPr id="67" name="Picture 66" descr="Products31031-1200x1200-69562.jpg"/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839462" y="3344096"/>
                <a:ext cx="365055" cy="363843"/>
              </a:xfrm>
              <a:prstGeom prst="rect">
                <a:avLst/>
              </a:prstGeom>
            </p:spPr>
          </p:pic>
        </p:grpSp>
        <p:cxnSp>
          <p:nvCxnSpPr>
            <p:cNvPr id="40" name="Straight Arrow Connector 39"/>
            <p:cNvCxnSpPr/>
            <p:nvPr/>
          </p:nvCxnSpPr>
          <p:spPr bwMode="auto">
            <a:xfrm flipH="1">
              <a:off x="4634750" y="3506122"/>
              <a:ext cx="554991" cy="16833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41" name="Picture 40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2873921"/>
              <a:ext cx="312623" cy="300466"/>
            </a:xfrm>
            <a:prstGeom prst="rect">
              <a:avLst/>
            </a:prstGeom>
          </p:spPr>
        </p:pic>
        <p:pic>
          <p:nvPicPr>
            <p:cNvPr id="42" name="Picture 41" descr="Products31031-1200x1200-69562.jp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6742" y="4011882"/>
              <a:ext cx="312623" cy="300466"/>
            </a:xfrm>
            <a:prstGeom prst="rect">
              <a:avLst/>
            </a:prstGeom>
          </p:spPr>
        </p:pic>
        <p:cxnSp>
          <p:nvCxnSpPr>
            <p:cNvPr id="43" name="Straight Arrow Connector 42"/>
            <p:cNvCxnSpPr/>
            <p:nvPr/>
          </p:nvCxnSpPr>
          <p:spPr bwMode="auto">
            <a:xfrm>
              <a:off x="6956493" y="3000361"/>
              <a:ext cx="0" cy="12011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FFFF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44" name="Object 1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59238807"/>
                </p:ext>
              </p:extLst>
            </p:nvPr>
          </p:nvGraphicFramePr>
          <p:xfrm>
            <a:off x="7039757" y="3632954"/>
            <a:ext cx="318180" cy="2885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3" imgW="215900" imgH="203200" progId="Equation.3">
                    <p:embed/>
                  </p:oleObj>
                </mc:Choice>
                <mc:Fallback>
                  <p:oleObj name="Equation" r:id="rId13" imgW="2159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39757" y="3632954"/>
                          <a:ext cx="318180" cy="28850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 bwMode="auto">
            <a:xfrm flipV="1">
              <a:off x="7960491" y="2873921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Straight Connector 45"/>
            <p:cNvCxnSpPr/>
            <p:nvPr/>
          </p:nvCxnSpPr>
          <p:spPr bwMode="auto">
            <a:xfrm flipV="1">
              <a:off x="7960491" y="3569342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Straight Connector 46"/>
            <p:cNvCxnSpPr/>
            <p:nvPr/>
          </p:nvCxnSpPr>
          <p:spPr bwMode="auto">
            <a:xfrm flipV="1">
              <a:off x="7960491" y="2368160"/>
              <a:ext cx="752998" cy="63220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8" name="Straight Connector 47"/>
            <p:cNvCxnSpPr/>
            <p:nvPr/>
          </p:nvCxnSpPr>
          <p:spPr bwMode="auto">
            <a:xfrm flipV="1">
              <a:off x="7960491" y="2115280"/>
              <a:ext cx="0" cy="75864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Block Arc 48"/>
            <p:cNvSpPr/>
            <p:nvPr/>
          </p:nvSpPr>
          <p:spPr bwMode="auto">
            <a:xfrm rot="2285580">
              <a:off x="7943547" y="2563739"/>
              <a:ext cx="310769" cy="257697"/>
            </a:xfrm>
            <a:prstGeom prst="blockArc">
              <a:avLst/>
            </a:prstGeom>
            <a:solidFill>
              <a:schemeClr val="bg1"/>
            </a:solidFill>
            <a:ln w="3175" cap="flat" cmpd="sng" algn="ctr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2075" tIns="46038" rIns="92075" bIns="46038" numCol="1" rtlCol="0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charset="0"/>
              </a:endParaRPr>
            </a:p>
          </p:txBody>
        </p:sp>
        <p:graphicFrame>
          <p:nvGraphicFramePr>
            <p:cNvPr id="50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90453847"/>
                </p:ext>
              </p:extLst>
            </p:nvPr>
          </p:nvGraphicFramePr>
          <p:xfrm>
            <a:off x="8199342" y="2241720"/>
            <a:ext cx="178458" cy="25227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5" imgW="127000" imgH="177800" progId="Equation.3">
                    <p:embed/>
                  </p:oleObj>
                </mc:Choice>
                <mc:Fallback>
                  <p:oleObj name="Equation" r:id="rId15" imgW="127000" imgH="1778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99342" y="2241720"/>
                          <a:ext cx="178458" cy="252271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blurRad="63500" dist="38097" dir="2700000" algn="ctr" rotWithShape="0">
                                  <a:srgbClr val="000000">
                                    <a:alpha val="74997"/>
                                  </a:srgbClr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1" name="Straight Connector 50"/>
            <p:cNvCxnSpPr/>
            <p:nvPr/>
          </p:nvCxnSpPr>
          <p:spPr bwMode="auto">
            <a:xfrm>
              <a:off x="7960491" y="3063581"/>
              <a:ext cx="501999" cy="695421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rgbClr val="FFFFFF"/>
              </a:solidFill>
              <a:prstDash val="sysDash"/>
              <a:round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aphicFrame>
          <p:nvGraphicFramePr>
            <p:cNvPr id="52" name="Object 17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18251097"/>
                </p:ext>
              </p:extLst>
            </p:nvPr>
          </p:nvGraphicFramePr>
          <p:xfrm>
            <a:off x="8134806" y="4211121"/>
            <a:ext cx="753949" cy="2868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7" imgW="533400" imgH="203200" progId="Equation.3">
                    <p:embed/>
                  </p:oleObj>
                </mc:Choice>
                <mc:Fallback>
                  <p:oleObj name="Equation" r:id="rId17" imgW="533400" imgH="203200" progId="Equation.3">
                    <p:embed/>
                    <p:pic>
                      <p:nvPicPr>
                        <p:cNvPr id="0" name=""/>
                        <p:cNvPicPr>
                          <a:picLocks noGrp="1" noChangeAspect="1" noChangeArrowheads="1"/>
                        </p:cNvPicPr>
                        <p:nvPr/>
                      </p:nvPicPr>
                      <p:blipFill>
                        <a:blip r:embed="rId1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34806" y="4211121"/>
                          <a:ext cx="753949" cy="286810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 w="9525">
                          <a:solidFill>
                            <a:schemeClr val="bg1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53" name="Straight Arrow Connector 52"/>
            <p:cNvCxnSpPr/>
            <p:nvPr/>
          </p:nvCxnSpPr>
          <p:spPr bwMode="auto">
            <a:xfrm flipV="1">
              <a:off x="7960491" y="3759002"/>
              <a:ext cx="501999" cy="4425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CCFF66"/>
              </a:solidFill>
              <a:prstDash val="solid"/>
              <a:round/>
              <a:headEnd type="arrow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782845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2">
            <a:alphaModFix amt="50000"/>
          </a:blip>
          <a:srcRect/>
          <a:stretch>
            <a:fillRect/>
          </a:stretch>
        </p:blipFill>
        <p:spPr bwMode="auto">
          <a:xfrm>
            <a:off x="2555776" y="1772816"/>
            <a:ext cx="6080919" cy="431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3" descr="D72vgou"/>
          <p:cNvPicPr>
            <a:picLocks noChangeAspect="1" noChangeArrowheads="1"/>
          </p:cNvPicPr>
          <p:nvPr/>
        </p:nvPicPr>
        <p:blipFill>
          <a:blip r:embed="rId3">
            <a:alphaModFix amt="67000"/>
          </a:blip>
          <a:srcRect/>
          <a:stretch>
            <a:fillRect/>
          </a:stretch>
        </p:blipFill>
        <p:spPr bwMode="auto">
          <a:xfrm>
            <a:off x="7956550" y="4437063"/>
            <a:ext cx="927100" cy="177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4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cs typeface="+mj-cs"/>
              </a:rPr>
              <a:t>Introduction</a:t>
            </a:r>
          </a:p>
        </p:txBody>
      </p:sp>
      <p:sp>
        <p:nvSpPr>
          <p:cNvPr id="464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>
                <a:cs typeface="+mn-cs"/>
              </a:rPr>
              <a:t>Background/history</a:t>
            </a:r>
            <a:r>
              <a:rPr lang="en-US" sz="2400" b="0" dirty="0">
                <a:cs typeface="+mn-cs"/>
              </a:rPr>
              <a:t>: ideas borrowed from antenna array design and processing for radar &amp; (later) wireless communications</a:t>
            </a:r>
          </a:p>
          <a:p>
            <a:pPr>
              <a:defRPr/>
            </a:pPr>
            <a:endParaRPr lang="en-US" sz="2400" dirty="0">
              <a:cs typeface="+mn-cs"/>
            </a:endParaRPr>
          </a:p>
          <a:p>
            <a:pPr>
              <a:spcBef>
                <a:spcPct val="10000"/>
              </a:spcBef>
              <a:defRPr/>
            </a:pPr>
            <a:r>
              <a:rPr lang="en-US" sz="2400" b="0" dirty="0">
                <a:cs typeface="+mn-cs"/>
              </a:rPr>
              <a:t>Microphone array processing considerably more difficult than antenna array processing: </a:t>
            </a:r>
          </a:p>
          <a:p>
            <a:pPr lvl="1">
              <a:defRPr/>
            </a:pPr>
            <a:r>
              <a:rPr lang="en-US" sz="2000" dirty="0"/>
              <a:t>narrowband radio signals versus broadband audio signals</a:t>
            </a:r>
          </a:p>
          <a:p>
            <a:pPr lvl="1">
              <a:defRPr/>
            </a:pPr>
            <a:r>
              <a:rPr lang="en-US" sz="2000" dirty="0"/>
              <a:t>far-field (plane waves) versus near-field (spherical waves)</a:t>
            </a:r>
          </a:p>
          <a:p>
            <a:pPr lvl="1">
              <a:defRPr/>
            </a:pPr>
            <a:r>
              <a:rPr lang="en-US" sz="2000" dirty="0"/>
              <a:t>pure-delay environment  versus multi-path environment</a:t>
            </a:r>
            <a:endParaRPr lang="en-US" sz="2000" b="1" dirty="0"/>
          </a:p>
          <a:p>
            <a:pPr lvl="1">
              <a:defRPr/>
            </a:pPr>
            <a:endParaRPr lang="en-US" sz="2000" dirty="0"/>
          </a:p>
          <a:p>
            <a:pPr>
              <a:defRPr/>
            </a:pPr>
            <a:r>
              <a:rPr lang="en-US" sz="2400" dirty="0">
                <a:cs typeface="+mn-cs"/>
              </a:rPr>
              <a:t>Applications: </a:t>
            </a:r>
            <a:r>
              <a:rPr lang="en-US" sz="2400" b="0" dirty="0">
                <a:cs typeface="+mn-cs"/>
              </a:rPr>
              <a:t>voice controlled systems (e.g. Xbox </a:t>
            </a:r>
            <a:r>
              <a:rPr lang="en-US" sz="2400" b="0" dirty="0" err="1">
                <a:cs typeface="+mn-cs"/>
              </a:rPr>
              <a:t>Kinect</a:t>
            </a:r>
            <a:r>
              <a:rPr lang="en-US" sz="2400" b="0" dirty="0">
                <a:cs typeface="+mn-cs"/>
              </a:rPr>
              <a:t>), speech communication systems, hearing aids,…</a:t>
            </a:r>
          </a:p>
          <a:p>
            <a:pPr>
              <a:defRPr/>
            </a:pPr>
            <a:endParaRPr lang="en-US" sz="2000" dirty="0"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opic2">
  <a:themeElements>
    <a:clrScheme name="">
      <a:dk1>
        <a:srgbClr val="081D58"/>
      </a:dk1>
      <a:lt1>
        <a:srgbClr val="FFFFFF"/>
      </a:lt1>
      <a:dk2>
        <a:srgbClr val="AA0000"/>
      </a:dk2>
      <a:lt2>
        <a:srgbClr val="A2C1FE"/>
      </a:lt2>
      <a:accent1>
        <a:srgbClr val="AA0000"/>
      </a:accent1>
      <a:accent2>
        <a:srgbClr val="3365FB"/>
      </a:accent2>
      <a:accent3>
        <a:srgbClr val="FFFFFF"/>
      </a:accent3>
      <a:accent4>
        <a:srgbClr val="06174A"/>
      </a:accent4>
      <a:accent5>
        <a:srgbClr val="D2AAAA"/>
      </a:accent5>
      <a:accent6>
        <a:srgbClr val="2D5BE3"/>
      </a:accent6>
      <a:hlink>
        <a:srgbClr val="FE9B03"/>
      </a:hlink>
      <a:folHlink>
        <a:srgbClr val="438E00"/>
      </a:folHlink>
    </a:clrScheme>
    <a:fontScheme name="Topic2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2075" tIns="46038" rIns="92075" bIns="46038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Topic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pic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pic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Topic2</Template>
  <TotalTime>19724</TotalTime>
  <Words>2515</Words>
  <Application>Microsoft Macintosh PowerPoint</Application>
  <PresentationFormat>On-screen Show (4:3)</PresentationFormat>
  <Paragraphs>582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Arial</vt:lpstr>
      <vt:lpstr>Cambria Math</vt:lpstr>
      <vt:lpstr>Times New Roman</vt:lpstr>
      <vt:lpstr>Univers</vt:lpstr>
      <vt:lpstr>Wingdings</vt:lpstr>
      <vt:lpstr>Topic2</vt:lpstr>
      <vt:lpstr>Equation</vt:lpstr>
      <vt:lpstr>Picture</vt:lpstr>
      <vt:lpstr>PowerPoint Presentation</vt:lpstr>
      <vt:lpstr>Overview</vt:lpstr>
      <vt:lpstr>Introduction</vt:lpstr>
      <vt:lpstr>Introduction</vt:lpstr>
      <vt:lpstr>Introduction</vt:lpstr>
      <vt:lpstr>Introduction</vt:lpstr>
      <vt:lpstr>Introduction</vt:lpstr>
      <vt:lpstr>Introduction</vt:lpstr>
      <vt:lpstr>Introduction</vt:lpstr>
      <vt:lpstr>Overview</vt:lpstr>
      <vt:lpstr>Data model &amp; definitions 1/5</vt:lpstr>
      <vt:lpstr>Data model &amp; definitions 2/5</vt:lpstr>
      <vt:lpstr>Data model &amp; definitions 3/5</vt:lpstr>
      <vt:lpstr>Data model &amp; definitions 4/5</vt:lpstr>
      <vt:lpstr>Data model &amp; definitions 5/5</vt:lpstr>
      <vt:lpstr>Data model &amp; definitions 5/5</vt:lpstr>
      <vt:lpstr>Data model &amp; definitions 5/5</vt:lpstr>
      <vt:lpstr>PS: Near-field beamforming</vt:lpstr>
      <vt:lpstr>PS: Multipath propagation</vt:lpstr>
      <vt:lpstr>Overview</vt:lpstr>
      <vt:lpstr>Filter-and-sum beamformer design</vt:lpstr>
      <vt:lpstr>Filter-and-sum beamformer design</vt:lpstr>
      <vt:lpstr>Filter-and-sum beamformer design</vt:lpstr>
      <vt:lpstr>Overview</vt:lpstr>
      <vt:lpstr> Matched filtering: WNG maximization</vt:lpstr>
      <vt:lpstr> Matched filtering: WNG maximization</vt:lpstr>
      <vt:lpstr>Matched filtering example: Delay-and-sum</vt:lpstr>
      <vt:lpstr>Matched filtering example: Delay-and-sum</vt:lpstr>
      <vt:lpstr>Matched filtering example: Delay-and-sum</vt:lpstr>
      <vt:lpstr>Matched filtering example: Delay-and-sum</vt:lpstr>
      <vt:lpstr>Matched filtering example: Delay-and-sum</vt:lpstr>
      <vt:lpstr>Matched filtering example: Delay-and-sum</vt:lpstr>
      <vt:lpstr>Matched filtering example: Delay-and-sum</vt:lpstr>
      <vt:lpstr>Overview</vt:lpstr>
      <vt:lpstr> Super-directive beamforming : DI maximization</vt:lpstr>
      <vt:lpstr> Super-directive beamforming : DI maximization</vt:lpstr>
      <vt:lpstr> Super-directive beamforming : DI maximization</vt:lpstr>
      <vt:lpstr>Overview</vt:lpstr>
      <vt:lpstr>Differential microphones : Delay-and-subtract</vt:lpstr>
      <vt:lpstr>Differential microphones : Delay-and-subtract</vt:lpstr>
    </vt:vector>
  </TitlesOfParts>
  <Company>Dell Computer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Speech and Audio Processing   Lecture 7:   Multi-microphone signal enhancement</dc:title>
  <dc:creator>marc moonen</dc:creator>
  <cp:lastModifiedBy>Marc Moonen</cp:lastModifiedBy>
  <cp:revision>258</cp:revision>
  <cp:lastPrinted>2019-10-11T07:54:43Z</cp:lastPrinted>
  <dcterms:created xsi:type="dcterms:W3CDTF">2001-11-30T17:08:16Z</dcterms:created>
  <dcterms:modified xsi:type="dcterms:W3CDTF">2023-10-17T10:13:23Z</dcterms:modified>
</cp:coreProperties>
</file>